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handoutMasterIdLst>
    <p:handoutMasterId r:id="rId35"/>
  </p:handoutMasterIdLst>
  <p:sldIdLst>
    <p:sldId id="256" r:id="rId2"/>
    <p:sldId id="257" r:id="rId3"/>
    <p:sldId id="258" r:id="rId4"/>
    <p:sldId id="260" r:id="rId5"/>
    <p:sldId id="266" r:id="rId6"/>
    <p:sldId id="259" r:id="rId7"/>
    <p:sldId id="265" r:id="rId8"/>
    <p:sldId id="264" r:id="rId9"/>
    <p:sldId id="261" r:id="rId10"/>
    <p:sldId id="267" r:id="rId11"/>
    <p:sldId id="270" r:id="rId12"/>
    <p:sldId id="262" r:id="rId13"/>
    <p:sldId id="263" r:id="rId14"/>
    <p:sldId id="271" r:id="rId15"/>
    <p:sldId id="272" r:id="rId16"/>
    <p:sldId id="273" r:id="rId17"/>
    <p:sldId id="277" r:id="rId18"/>
    <p:sldId id="274" r:id="rId19"/>
    <p:sldId id="276" r:id="rId20"/>
    <p:sldId id="275" r:id="rId21"/>
    <p:sldId id="278" r:id="rId22"/>
    <p:sldId id="284" r:id="rId23"/>
    <p:sldId id="285" r:id="rId24"/>
    <p:sldId id="286" r:id="rId25"/>
    <p:sldId id="287" r:id="rId26"/>
    <p:sldId id="279" r:id="rId27"/>
    <p:sldId id="289" r:id="rId28"/>
    <p:sldId id="280" r:id="rId29"/>
    <p:sldId id="291" r:id="rId30"/>
    <p:sldId id="281" r:id="rId31"/>
    <p:sldId id="282" r:id="rId32"/>
    <p:sldId id="283" r:id="rId33"/>
    <p:sldId id="288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Choy" initials="AC" lastIdx="1" clrIdx="0">
    <p:extLst>
      <p:ext uri="{19B8F6BF-5375-455C-9EA6-DF929625EA0E}">
        <p15:presenceInfo xmlns:p15="http://schemas.microsoft.com/office/powerpoint/2012/main" userId="c32db3e9431f9a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397BC-EDE9-417C-9ABB-6BD514972088}" type="datetimeFigureOut">
              <a:rPr lang="zh-HK" altLang="en-US" smtClean="0"/>
              <a:t>20/9/2019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9180D-65B3-4CEE-ACF6-22739C5E10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777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0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0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5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3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8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3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4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2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41" r:id="rId5"/>
    <p:sldLayoutId id="2147483935" r:id="rId6"/>
    <p:sldLayoutId id="2147483936" r:id="rId7"/>
    <p:sldLayoutId id="2147483937" r:id="rId8"/>
    <p:sldLayoutId id="2147483940" r:id="rId9"/>
    <p:sldLayoutId id="2147483938" r:id="rId10"/>
    <p:sldLayoutId id="21474839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-XGds2GAvGQ&amp;feature=youtu.b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4jhApZ2yG_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hyperlink" Target="https://www.youtube.com/watch?v=WSIy4VsL-ps&amp;list=PLyEGrIcYp3f7dTpMohjGx9vlUXUeHiNAK&amp;index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slide" Target="slide14.xml"/><Relationship Id="rId9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AEVG_HIr-zI&amp;feature=youtu.b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6.sv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olvingsciences.com/Muscles%20on%20the%20respiratory%20system.html" TargetMode="External"/><Relationship Id="rId2" Type="http://schemas.openxmlformats.org/officeDocument/2006/relationships/hyperlink" Target="https://hornydragon.blogspot.com/2015/04/pose.html?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ildrens.health.qld.gov.au/fact-sheet-vocal-cord-pals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elcantoitaliano.blogspot.com/2016/03/respiration-in-operatic-singing.html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0C957E17-A5CD-4B10-BA29-36A7AA770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538" b="919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BA6217-9085-42A0-8567-A16DD303B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</a:rPr>
              <a:t>聲樂導論</a:t>
            </a:r>
            <a:r>
              <a:rPr lang="en-HK" altLang="zh-TW" dirty="0">
                <a:solidFill>
                  <a:srgbClr val="FFFFFF"/>
                </a:solidFill>
              </a:rPr>
              <a:t/>
            </a:r>
            <a:br>
              <a:rPr lang="en-HK" altLang="zh-TW" dirty="0">
                <a:solidFill>
                  <a:srgbClr val="FFFFFF"/>
                </a:solidFill>
              </a:rPr>
            </a:br>
            <a:r>
              <a:rPr lang="zh-TW" altLang="en-US" dirty="0">
                <a:solidFill>
                  <a:srgbClr val="FFFFFF"/>
                </a:solidFill>
              </a:rPr>
              <a:t>如何發聲及保護聲線的技巧</a:t>
            </a:r>
            <a:endParaRPr lang="en-HK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4E542-75A5-4A49-B101-31EE304C2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FF"/>
                </a:solidFill>
              </a:rPr>
              <a:t>日期：二零一九年九月二十七日</a:t>
            </a:r>
            <a:endParaRPr lang="en-HK" altLang="zh-TW" dirty="0">
              <a:solidFill>
                <a:srgbClr val="FFFFFF"/>
              </a:solidFill>
            </a:endParaRPr>
          </a:p>
          <a:p>
            <a:r>
              <a:rPr lang="zh-TW" altLang="en-US" dirty="0">
                <a:solidFill>
                  <a:srgbClr val="FFFFFF"/>
                </a:solidFill>
              </a:rPr>
              <a:t>主講：蔡文慧</a:t>
            </a:r>
            <a:endParaRPr lang="en-HK" dirty="0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6280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99A4-3837-43BE-AF1A-851E7EEA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歌唱時腹式呼吸的感覺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D88C-D857-4398-8990-CF35911CAA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吸氣時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肋骨的中至下部向外擴張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腹部輕微向前擴張</a:t>
            </a:r>
            <a:endParaRPr lang="en-HK" altLang="zh-TW" dirty="0"/>
          </a:p>
          <a:p>
            <a:pPr marL="0" indent="0">
              <a:buNone/>
            </a:pPr>
            <a:endParaRPr lang="en-HK" altLang="zh-TW" dirty="0"/>
          </a:p>
          <a:p>
            <a:pPr marL="0" indent="0">
              <a:buNone/>
            </a:pPr>
            <a:r>
              <a:rPr lang="zh-TW" altLang="en-US" dirty="0">
                <a:highlight>
                  <a:srgbClr val="FFFF00"/>
                </a:highlight>
              </a:rPr>
              <a:t>全程保持最佳姿勢</a:t>
            </a:r>
            <a:endParaRPr lang="en-HK" altLang="zh-TW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zh-TW" altLang="en-US" dirty="0">
                <a:highlight>
                  <a:srgbClr val="FFFF00"/>
                </a:highlight>
              </a:rPr>
              <a:t>頸部，上胸腔及肩膀完全沒有繃緊</a:t>
            </a:r>
            <a:endParaRPr lang="en-HK" dirty="0">
              <a:highlight>
                <a:srgbClr val="FFFF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3A572-F9BF-4F79-B935-7A2E5D764E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呼氣時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下腹肌肉輕微向內拉住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保持胸骨向上及肋骨向外提升</a:t>
            </a:r>
            <a:endParaRPr lang="en-HK" altLang="zh-TW" dirty="0"/>
          </a:p>
        </p:txBody>
      </p:sp>
    </p:spTree>
    <p:extLst>
      <p:ext uri="{BB962C8B-B14F-4D97-AF65-F5344CB8AC3E}">
        <p14:creationId xmlns:p14="http://schemas.microsoft.com/office/powerpoint/2010/main" val="8563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0F01-1601-4C5E-9B2C-0450D276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 dirty="0"/>
              <a:t>氣息支持 </a:t>
            </a:r>
            <a:r>
              <a:rPr lang="en-HK" altLang="zh-TW" dirty="0"/>
              <a:t>(breath support)</a:t>
            </a:r>
            <a:r>
              <a:rPr lang="zh-TW" altLang="en-US" dirty="0"/>
              <a:t>的特點</a:t>
            </a:r>
            <a:r>
              <a:rPr lang="en-HK" altLang="zh-TW" dirty="0"/>
              <a:t/>
            </a:r>
            <a:br>
              <a:rPr lang="en-HK" altLang="zh-TW" dirty="0"/>
            </a:br>
            <a:endParaRPr lang="en-HK" dirty="0"/>
          </a:p>
        </p:txBody>
      </p:sp>
      <p:pic>
        <p:nvPicPr>
          <p:cNvPr id="7" name="Graphic 6" descr="Skeleton">
            <a:extLst>
              <a:ext uri="{FF2B5EF4-FFF2-40B4-BE49-F238E27FC236}">
                <a16:creationId xmlns:a16="http://schemas.microsoft.com/office/drawing/2014/main" id="{F4DC4677-C993-4DBA-8A1A-8D42F2EE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0D55-9497-48CE-9911-E13F1C8E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zh-TW" altLang="en-US" dirty="0"/>
              <a:t>姿勢正確</a:t>
            </a:r>
            <a:endParaRPr lang="en-HK" altLang="zh-TW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zh-TW" altLang="en-US" dirty="0"/>
              <a:t>腹式呼吸</a:t>
            </a:r>
            <a:endParaRPr lang="en-HK" altLang="zh-TW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zh-TW" altLang="en-US" dirty="0"/>
              <a:t>氣繼續流動，力量如水柱</a:t>
            </a:r>
            <a:endParaRPr lang="en-HK" altLang="zh-TW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zh-TW" altLang="en-US" dirty="0"/>
              <a:t>力度是靭力而不是死力</a:t>
            </a:r>
            <a:endParaRPr lang="en-HK" altLang="zh-TW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zh-TW" altLang="en-US" dirty="0"/>
              <a:t>要用充分的時間空間去呼吸， 施然不趕忙</a:t>
            </a:r>
            <a:endParaRPr lang="en-HK" altLang="zh-TW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zh-TW" altLang="en-US" dirty="0"/>
              <a:t>全身都沒有繃緊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2985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46E7-D0F2-493B-BD5D-7285F552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</a:t>
            </a:r>
            <a:r>
              <a:rPr lang="zh-TW" altLang="en-US" dirty="0"/>
              <a:t>音源</a:t>
            </a:r>
            <a:r>
              <a:rPr lang="en-HK" altLang="zh-TW" dirty="0"/>
              <a:t/>
            </a:r>
            <a:br>
              <a:rPr lang="en-HK" altLang="zh-TW" dirty="0"/>
            </a:br>
            <a:endParaRPr lang="en-H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AC36A5-039C-4BF8-B976-1D6F95B85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9619" y="5235677"/>
            <a:ext cx="4246061" cy="1017639"/>
          </a:xfrm>
        </p:spPr>
        <p:txBody>
          <a:bodyPr>
            <a:normAutofit/>
          </a:bodyPr>
          <a:lstStyle/>
          <a:p>
            <a:pPr marL="1471400" lvl="8" indent="0">
              <a:buNone/>
            </a:pPr>
            <a:r>
              <a:rPr lang="zh-TW" altLang="en-US" dirty="0">
                <a:hlinkClick r:id="rId2"/>
              </a:rPr>
              <a:t>聲帶的活動</a:t>
            </a:r>
            <a:endParaRPr lang="en-HK" altLang="zh-TW" dirty="0"/>
          </a:p>
          <a:p>
            <a:pPr marL="1471400" lvl="8" indent="0">
              <a:buNone/>
            </a:pPr>
            <a:r>
              <a:rPr lang="en-HK" dirty="0"/>
              <a:t>Kyrie eleison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51F406-770E-44CF-B863-3858F8EA7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17" y="2385053"/>
            <a:ext cx="3220671" cy="3518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E8A17C-5712-446E-8345-4BF1CFE4F0CD}"/>
              </a:ext>
            </a:extLst>
          </p:cNvPr>
          <p:cNvSpPr txBox="1"/>
          <p:nvPr/>
        </p:nvSpPr>
        <p:spPr>
          <a:xfrm>
            <a:off x="2750573" y="5810865"/>
            <a:ext cx="1179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Bickel (2017)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08744-2847-43C5-B473-5FF04908577D}"/>
              </a:ext>
            </a:extLst>
          </p:cNvPr>
          <p:cNvSpPr txBox="1"/>
          <p:nvPr/>
        </p:nvSpPr>
        <p:spPr>
          <a:xfrm>
            <a:off x="9337161" y="4422147"/>
            <a:ext cx="2529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Vocal cord palsy (2019)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0DBD0-3480-4C4B-8171-CFF1D6FA6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173" y="2219567"/>
            <a:ext cx="4229456" cy="22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EEA470-17E9-4C17-A0CF-5CAEF914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提供適當的氣壓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C0DC80-4030-43BF-85BF-75693DCC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練習：</a:t>
            </a:r>
            <a:endParaRPr lang="en-H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086F58-709C-4B8C-8D01-8D4DD3BE3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506534"/>
            <a:ext cx="6612556" cy="1264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A64129-787B-4CB4-BB0E-A7CEF20A5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956120"/>
            <a:ext cx="10198575" cy="1250586"/>
          </a:xfrm>
          <a:prstGeom prst="rect">
            <a:avLst/>
          </a:prstGeom>
        </p:spPr>
      </p:pic>
      <p:pic>
        <p:nvPicPr>
          <p:cNvPr id="7" name="Graphic 6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539915A2-FBD5-479A-9B40-95355EFE2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7280" y="5640492"/>
            <a:ext cx="348967" cy="34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46562-B084-4F84-BC62-B3DA5FA3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rgbClr val="FFFFFF"/>
                </a:solidFill>
              </a:rPr>
              <a:t>3. </a:t>
            </a:r>
            <a:r>
              <a:rPr lang="zh-TW" altLang="en-US" sz="4000" dirty="0">
                <a:solidFill>
                  <a:srgbClr val="FFFFFF"/>
                </a:solidFill>
              </a:rPr>
              <a:t>共鳴腔</a:t>
            </a:r>
            <a:endParaRPr lang="en-HK" sz="4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203331-4E29-4FE7-BE00-6C361BB8C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9" r="1" b="1422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FC2D2-C0D3-49A4-BFE3-CBE128D8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rgbClr val="FFFFFF"/>
                </a:solidFill>
              </a:rPr>
              <a:t>聲道的型狀影響共鳴</a:t>
            </a:r>
            <a:endParaRPr lang="en-HK" sz="4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569513-03C2-4451-A164-D5E125D99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839948"/>
            <a:ext cx="6798082" cy="3178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F6007-CBA4-468A-AC41-0728E1CF414B}"/>
              </a:ext>
            </a:extLst>
          </p:cNvPr>
          <p:cNvSpPr txBox="1"/>
          <p:nvPr/>
        </p:nvSpPr>
        <p:spPr>
          <a:xfrm>
            <a:off x="10500853" y="5855109"/>
            <a:ext cx="2337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Bickel (2017)</a:t>
            </a:r>
          </a:p>
        </p:txBody>
      </p:sp>
    </p:spTree>
    <p:extLst>
      <p:ext uri="{BB962C8B-B14F-4D97-AF65-F5344CB8AC3E}">
        <p14:creationId xmlns:p14="http://schemas.microsoft.com/office/powerpoint/2010/main" val="257714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E2BFFD-DC67-4392-8359-9E27534CB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253" y="640080"/>
            <a:ext cx="5795158" cy="557784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8C94F-CE85-4984-8E3A-299C8889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093" y="640079"/>
            <a:ext cx="3720630" cy="26806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400" dirty="0">
                <a:solidFill>
                  <a:srgbClr val="FFFFFF"/>
                </a:solidFill>
              </a:rPr>
              <a:t>聲道型狀因應各個不同母音的變化</a:t>
            </a: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0DF3240-CC6C-4E7C-9982-75B99A464335}"/>
              </a:ext>
            </a:extLst>
          </p:cNvPr>
          <p:cNvSpPr txBox="1"/>
          <p:nvPr/>
        </p:nvSpPr>
        <p:spPr>
          <a:xfrm>
            <a:off x="5468423" y="6364665"/>
            <a:ext cx="2086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Bickel (2017)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4782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DEAC4-2898-4207-BFB9-88518F79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舌母音練習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C7E3D6-ADAB-40D8-A3C9-1FCA762E7D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192" y="2591196"/>
            <a:ext cx="5115347" cy="135556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968CCD-B39F-4530-A583-CA667245A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§"/>
            </a:pPr>
            <a:r>
              <a:rPr lang="zh-TW" altLang="en-US" cap="all" spc="200" dirty="0"/>
              <a:t>須保持下巴及舌頭放鬆</a:t>
            </a:r>
            <a:endParaRPr lang="en-US" altLang="zh-TW" cap="all" spc="200" dirty="0"/>
          </a:p>
          <a:p>
            <a:pPr>
              <a:buFont typeface="Calibri" panose="020F0502020204030204" pitchFamily="34" charset="0"/>
              <a:buChar char="§"/>
            </a:pPr>
            <a:r>
              <a:rPr lang="zh-TW" altLang="en-US" cap="all" spc="200" dirty="0"/>
              <a:t>留意舌的拱形由高至低</a:t>
            </a:r>
            <a:endParaRPr lang="en-US" altLang="zh-TW" cap="all" spc="200" dirty="0"/>
          </a:p>
          <a:p>
            <a:endParaRPr lang="en-US" cap="all" spc="200" dirty="0"/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12F7E8-BFD5-4B85-A173-57790DA12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D8EA6-0DDA-4A13-ACD7-C7FACF22BDB0}"/>
              </a:ext>
            </a:extLst>
          </p:cNvPr>
          <p:cNvSpPr txBox="1"/>
          <p:nvPr/>
        </p:nvSpPr>
        <p:spPr>
          <a:xfrm>
            <a:off x="744794" y="5781368"/>
            <a:ext cx="2109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Bickel (2017</a:t>
            </a:r>
            <a:r>
              <a:rPr lang="en-HK" sz="1400" dirty="0"/>
              <a:t>)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25638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DF055D-E84B-4B1E-8F3A-653D3D44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唇母音練習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F4067F-3AF2-40EB-A92F-E86FEFE384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3999" y="2392091"/>
            <a:ext cx="6583227" cy="18103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339E24-D604-4EB0-9FBC-3090BA347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59485" y="2407436"/>
            <a:ext cx="3690257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§"/>
            </a:pPr>
            <a:r>
              <a:rPr lang="zh-TW" altLang="en-US" cap="all" spc="200" dirty="0"/>
              <a:t>須保持下巴及舌頭放鬆</a:t>
            </a:r>
            <a:endParaRPr lang="en-HK" altLang="zh-TW" cap="all" spc="200" dirty="0"/>
          </a:p>
          <a:p>
            <a:pPr>
              <a:buFont typeface="Calibri" panose="020F0502020204030204" pitchFamily="34" charset="0"/>
              <a:buChar char="§"/>
            </a:pPr>
            <a:r>
              <a:rPr lang="zh-TW" altLang="en-US" cap="all" spc="200" dirty="0"/>
              <a:t>留意嘴形由大至小</a:t>
            </a:r>
            <a:endParaRPr lang="en-US" altLang="zh-TW" cap="all" spc="200" dirty="0"/>
          </a:p>
          <a:p>
            <a:pPr>
              <a:buFont typeface="Calibri" panose="020F0502020204030204" pitchFamily="34" charset="0"/>
              <a:buChar char="§"/>
            </a:pPr>
            <a:endParaRPr lang="en-US" cap="all" spc="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465E1E6-76DA-46A7-87B0-0A3F9791A9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A7B075-5EDC-4F50-8E7C-182E202A425C}"/>
              </a:ext>
            </a:extLst>
          </p:cNvPr>
          <p:cNvSpPr txBox="1"/>
          <p:nvPr/>
        </p:nvSpPr>
        <p:spPr>
          <a:xfrm>
            <a:off x="788857" y="5631286"/>
            <a:ext cx="2374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Bickel (2017)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75547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B33EC-4BFC-4396-A6E8-68FF7C34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共鳴的特點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A400-88C2-4379-ADEB-6C0912F6F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像打呵欠，喜悅的狀態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舌及下巴放鬆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高位置，不論高低音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輕聲，聲音在氣之上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聲音鬆了出去，不在口部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腹部稍為著力，口部較少著力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endParaRPr lang="en-HK" altLang="zh-TW" dirty="0"/>
          </a:p>
          <a:p>
            <a:pPr marL="0" indent="0">
              <a:buNone/>
            </a:pPr>
            <a:r>
              <a:rPr lang="zh-TW" altLang="en-US" dirty="0"/>
              <a:t>聆聽：</a:t>
            </a:r>
            <a:r>
              <a:rPr lang="en-HK" altLang="zh-TW" dirty="0"/>
              <a:t>Alleluia from </a:t>
            </a:r>
            <a:r>
              <a:rPr lang="en-HK" altLang="zh-TW" i="1" dirty="0"/>
              <a:t>Exultate </a:t>
            </a:r>
            <a:r>
              <a:rPr lang="en-HK" altLang="zh-TW" i="1" dirty="0" err="1"/>
              <a:t>Jubilate</a:t>
            </a:r>
            <a:r>
              <a:rPr lang="en-HK" altLang="zh-TW" i="1" dirty="0"/>
              <a:t> </a:t>
            </a:r>
            <a:r>
              <a:rPr lang="en-HK" altLang="zh-TW" dirty="0"/>
              <a:t>by Mozart (1756-1791)</a:t>
            </a:r>
          </a:p>
          <a:p>
            <a:pPr marL="0" indent="0">
              <a:buNone/>
            </a:pPr>
            <a:r>
              <a:rPr lang="zh-TW" altLang="en-US" dirty="0"/>
              <a:t>演唱者：</a:t>
            </a:r>
            <a:r>
              <a:rPr lang="en-HK" altLang="zh-TW" dirty="0"/>
              <a:t>Arleen Auger</a:t>
            </a:r>
          </a:p>
          <a:p>
            <a:pPr>
              <a:buFont typeface="Wingdings" panose="05000000000000000000" pitchFamily="2" charset="2"/>
              <a:buChar char="§"/>
            </a:pPr>
            <a:endParaRPr lang="en-HK" dirty="0"/>
          </a:p>
        </p:txBody>
      </p:sp>
      <p:pic>
        <p:nvPicPr>
          <p:cNvPr id="5" name="Graphic 4" descr="Ear">
            <a:hlinkClick r:id="rId2"/>
            <a:extLst>
              <a:ext uri="{FF2B5EF4-FFF2-40B4-BE49-F238E27FC236}">
                <a16:creationId xmlns:a16="http://schemas.microsoft.com/office/drawing/2014/main" id="{700DF76E-DB19-4D3A-B2DB-0F86B5DEA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4238" y="4887316"/>
            <a:ext cx="385414" cy="3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3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E482A-7E3C-450A-AFBB-50DDCE80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zh-TW" altLang="en-US"/>
              <a:t>美好的歌唱－</a:t>
            </a:r>
            <a:r>
              <a:rPr lang="en-HK" altLang="zh-TW"/>
              <a:t>bel canto</a:t>
            </a:r>
            <a:r>
              <a:rPr lang="zh-TW" altLang="en-US"/>
              <a:t>（美聲唱法）</a:t>
            </a:r>
            <a:endParaRPr lang="en-HK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ED567C17-5E43-4A5D-AD26-6EF42BC6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91DC-7D8B-48A2-B244-5F07E850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dirty="0"/>
              <a:t>源於十七世紀的意大利。以放鬆、自然、優美、柔和為基礎，防止聲嘶力竭的大喊大叫，有利於保護聲帶和延長演唱壽命。</a:t>
            </a:r>
            <a:endParaRPr lang="en-HK" altLang="zh-TW" dirty="0"/>
          </a:p>
          <a:p>
            <a:pPr>
              <a:lnSpc>
                <a:spcPct val="90000"/>
              </a:lnSpc>
            </a:pPr>
            <a:r>
              <a:rPr lang="zh-TW" altLang="en-US" dirty="0"/>
              <a:t>主要的特點有以下三方面：</a:t>
            </a:r>
            <a:endParaRPr lang="en-HK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1. </a:t>
            </a:r>
            <a:r>
              <a:rPr lang="zh-TW" altLang="en-US" dirty="0"/>
              <a:t>氣息的支持：呼吸管理</a:t>
            </a:r>
            <a:endParaRPr lang="en-HK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2. </a:t>
            </a:r>
            <a:r>
              <a:rPr lang="zh-TW" altLang="en-US" dirty="0"/>
              <a:t>音源</a:t>
            </a:r>
            <a:endParaRPr lang="en-HK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3. </a:t>
            </a:r>
            <a:r>
              <a:rPr lang="zh-TW" altLang="en-US" dirty="0"/>
              <a:t>高位置的共鳴</a:t>
            </a:r>
            <a:endParaRPr lang="en-HK" altLang="zh-TW" dirty="0"/>
          </a:p>
          <a:p>
            <a:pPr>
              <a:lnSpc>
                <a:spcPct val="90000"/>
              </a:lnSpc>
            </a:pPr>
            <a:r>
              <a:rPr lang="zh-TW" altLang="en-US" dirty="0"/>
              <a:t>聆聽：</a:t>
            </a:r>
            <a:r>
              <a:rPr lang="en-HK" altLang="zh-TW" dirty="0"/>
              <a:t>How great thou art</a:t>
            </a:r>
          </a:p>
          <a:p>
            <a:pPr>
              <a:lnSpc>
                <a:spcPct val="90000"/>
              </a:lnSpc>
            </a:pPr>
            <a:r>
              <a:rPr lang="zh-TW" altLang="en-US" dirty="0"/>
              <a:t>演唱者：</a:t>
            </a:r>
            <a:r>
              <a:rPr lang="en-HK" altLang="zh-TW" dirty="0"/>
              <a:t>The Priests</a:t>
            </a:r>
          </a:p>
          <a:p>
            <a:pPr>
              <a:lnSpc>
                <a:spcPct val="90000"/>
              </a:lnSpc>
            </a:pPr>
            <a:endParaRPr lang="en-HK" altLang="zh-TW" dirty="0"/>
          </a:p>
          <a:p>
            <a:pPr>
              <a:lnSpc>
                <a:spcPct val="90000"/>
              </a:lnSpc>
            </a:pPr>
            <a:endParaRPr lang="en-HK" altLang="zh-TW" dirty="0"/>
          </a:p>
          <a:p>
            <a:pPr>
              <a:lnSpc>
                <a:spcPct val="90000"/>
              </a:lnSpc>
            </a:pPr>
            <a:endParaRPr lang="en-H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4CE3CF-6887-4947-8090-EC10F183F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ack RTL">
            <a:hlinkClick r:id="rId4" action="ppaction://hlinksldjump"/>
            <a:extLst>
              <a:ext uri="{FF2B5EF4-FFF2-40B4-BE49-F238E27FC236}">
                <a16:creationId xmlns:a16="http://schemas.microsoft.com/office/drawing/2014/main" id="{9A6D8F1F-2778-40F9-9E31-209F83422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78330" y="4502218"/>
            <a:ext cx="280736" cy="280736"/>
          </a:xfrm>
          <a:prstGeom prst="rect">
            <a:avLst/>
          </a:prstGeom>
        </p:spPr>
      </p:pic>
      <p:pic>
        <p:nvPicPr>
          <p:cNvPr id="11" name="Graphic 10" descr="Ear">
            <a:hlinkClick r:id="rId7"/>
            <a:extLst>
              <a:ext uri="{FF2B5EF4-FFF2-40B4-BE49-F238E27FC236}">
                <a16:creationId xmlns:a16="http://schemas.microsoft.com/office/drawing/2014/main" id="{80559985-5A1B-46C8-A87C-94E63A37F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98725" y="4935778"/>
            <a:ext cx="292526" cy="2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2632-84FB-4B5F-B207-ECE195D6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dirty="0"/>
              <a:t>吐字技巧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DDFD3-C0AF-46D4-BC7C-0EA3BDC1D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/>
          </a:bodyPr>
          <a:lstStyle/>
          <a:p>
            <a:r>
              <a:rPr lang="zh-TW" altLang="en-US" b="1" dirty="0"/>
              <a:t>歌唱的基本語言發音</a:t>
            </a:r>
            <a:endParaRPr lang="en-HK" altLang="zh-TW" b="1" dirty="0"/>
          </a:p>
          <a:p>
            <a:r>
              <a:rPr lang="zh-TW" altLang="en-US" dirty="0"/>
              <a:t>母音（元音）：</a:t>
            </a:r>
            <a:r>
              <a:rPr lang="en-HK" altLang="zh-TW" b="1" dirty="0"/>
              <a:t>a</a:t>
            </a:r>
            <a:r>
              <a:rPr lang="zh-TW" altLang="en-US" b="1" dirty="0"/>
              <a:t>、</a:t>
            </a:r>
            <a:r>
              <a:rPr lang="en-HK" altLang="zh-TW" b="1" dirty="0"/>
              <a:t>e</a:t>
            </a:r>
            <a:r>
              <a:rPr lang="zh-TW" altLang="en-US" b="1" dirty="0"/>
              <a:t>、</a:t>
            </a:r>
            <a:r>
              <a:rPr lang="en-HK" altLang="zh-TW" b="1" dirty="0" err="1"/>
              <a:t>i</a:t>
            </a:r>
            <a:r>
              <a:rPr lang="zh-TW" altLang="en-US" b="1" dirty="0"/>
              <a:t>、</a:t>
            </a:r>
            <a:r>
              <a:rPr lang="en-HK" altLang="zh-TW" b="1" dirty="0"/>
              <a:t>o</a:t>
            </a:r>
            <a:r>
              <a:rPr lang="zh-TW" altLang="en-US" b="1" dirty="0"/>
              <a:t>、</a:t>
            </a:r>
            <a:r>
              <a:rPr lang="en-HK" altLang="zh-TW" b="1" dirty="0"/>
              <a:t>u </a:t>
            </a:r>
          </a:p>
          <a:p>
            <a:r>
              <a:rPr lang="zh-TW" altLang="en-US" dirty="0"/>
              <a:t>歌詞例子：</a:t>
            </a:r>
            <a:r>
              <a:rPr lang="en-US" altLang="zh-TW" dirty="0"/>
              <a:t>  Ave </a:t>
            </a:r>
            <a:r>
              <a:rPr lang="en-HK" altLang="zh-TW" dirty="0" err="1"/>
              <a:t>verum</a:t>
            </a:r>
            <a:r>
              <a:rPr lang="zh-TW" altLang="en-US" dirty="0"/>
              <a:t> </a:t>
            </a:r>
            <a:r>
              <a:rPr lang="en-HK" altLang="zh-TW" dirty="0"/>
              <a:t>Corpus </a:t>
            </a:r>
            <a:r>
              <a:rPr lang="zh-TW" altLang="en-US" dirty="0"/>
              <a:t>至真至聖，可敬聖體（選自聖體頌）</a:t>
            </a:r>
            <a:endParaRPr lang="en-HK" altLang="zh-TW" dirty="0"/>
          </a:p>
          <a:p>
            <a:endParaRPr lang="en-HK" altLang="zh-TW" dirty="0"/>
          </a:p>
          <a:p>
            <a:endParaRPr lang="en-HK" altLang="zh-TW" dirty="0"/>
          </a:p>
          <a:p>
            <a:endParaRPr lang="en-HK" dirty="0"/>
          </a:p>
          <a:p>
            <a:r>
              <a:rPr lang="zh-TW" altLang="en-US" dirty="0"/>
              <a:t>發音：連貫、圓滑 </a:t>
            </a:r>
            <a:r>
              <a:rPr lang="en-HK" altLang="zh-TW" dirty="0"/>
              <a:t>(legato)</a:t>
            </a:r>
          </a:p>
          <a:p>
            <a:endParaRPr lang="en-HK" altLang="zh-TW" dirty="0"/>
          </a:p>
          <a:p>
            <a:endParaRPr lang="en-HK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D0A842-940E-4874-A802-C9C5E39C0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10321"/>
              </p:ext>
            </p:extLst>
          </p:nvPr>
        </p:nvGraphicFramePr>
        <p:xfrm>
          <a:off x="1183967" y="3757833"/>
          <a:ext cx="812800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40132468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36886352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524869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3361072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7962089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9093047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827390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母音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b="0"/>
                        <a:t>a</a:t>
                      </a:r>
                      <a:endParaRPr lang="en-HK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b="0"/>
                        <a:t>e</a:t>
                      </a:r>
                      <a:endParaRPr lang="en-HK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b="0"/>
                        <a:t>e</a:t>
                      </a:r>
                      <a:endParaRPr lang="en-HK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b="0"/>
                        <a:t>u</a:t>
                      </a:r>
                      <a:endParaRPr lang="en-HK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b="0"/>
                        <a:t>o</a:t>
                      </a:r>
                      <a:endParaRPr lang="en-HK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2400" b="0"/>
                        <a:t>u</a:t>
                      </a:r>
                      <a:endParaRPr lang="en-HK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8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/>
                        <a:t>歌詞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/>
                        <a:t>A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/>
                        <a:t>ve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/>
                        <a:t>ve-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/>
                        <a:t>rum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/>
                        <a:t>Cor-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/>
                        <a:t>pus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02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63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50B00-0718-4AAB-9028-68E649774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吐字技巧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FDA20-FCFC-40DB-A7C8-BB1FDFD1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子音：</a:t>
            </a:r>
            <a:r>
              <a:rPr lang="en-HK" altLang="zh-TW" dirty="0"/>
              <a:t>p</a:t>
            </a:r>
            <a:r>
              <a:rPr lang="zh-TW" altLang="en-US" dirty="0"/>
              <a:t>、</a:t>
            </a:r>
            <a:r>
              <a:rPr lang="en-HK" altLang="zh-TW" dirty="0"/>
              <a:t>b</a:t>
            </a:r>
            <a:r>
              <a:rPr lang="zh-TW" altLang="en-US" dirty="0"/>
              <a:t> 、 </a:t>
            </a:r>
            <a:r>
              <a:rPr lang="en-HK" altLang="zh-TW" dirty="0"/>
              <a:t>t</a:t>
            </a:r>
            <a:r>
              <a:rPr lang="zh-TW" altLang="en-US" dirty="0"/>
              <a:t> 、 </a:t>
            </a:r>
            <a:r>
              <a:rPr lang="en-HK" altLang="zh-TW" dirty="0"/>
              <a:t>d</a:t>
            </a:r>
            <a:r>
              <a:rPr lang="zh-TW" altLang="en-US" dirty="0"/>
              <a:t> 、 </a:t>
            </a:r>
            <a:r>
              <a:rPr lang="en-HK" altLang="zh-TW" dirty="0"/>
              <a:t>k</a:t>
            </a:r>
            <a:r>
              <a:rPr lang="zh-TW" altLang="en-US" dirty="0"/>
              <a:t> 、 </a:t>
            </a:r>
            <a:r>
              <a:rPr lang="en-HK" altLang="zh-TW" dirty="0"/>
              <a:t>g</a:t>
            </a:r>
            <a:r>
              <a:rPr lang="zh-TW" altLang="en-US" dirty="0"/>
              <a:t> 、 </a:t>
            </a:r>
            <a:r>
              <a:rPr lang="en-HK" altLang="zh-TW" dirty="0"/>
              <a:t>m</a:t>
            </a:r>
            <a:r>
              <a:rPr lang="zh-TW" altLang="en-US" dirty="0"/>
              <a:t> 、 </a:t>
            </a:r>
            <a:r>
              <a:rPr lang="en-HK" altLang="zh-TW" dirty="0"/>
              <a:t>s</a:t>
            </a:r>
            <a:r>
              <a:rPr lang="zh-TW" altLang="en-US" dirty="0"/>
              <a:t> 、 </a:t>
            </a:r>
            <a:r>
              <a:rPr lang="en-HK" altLang="zh-TW" dirty="0"/>
              <a:t>l</a:t>
            </a:r>
            <a:r>
              <a:rPr lang="zh-TW" altLang="en-US" dirty="0"/>
              <a:t> 、 </a:t>
            </a:r>
            <a:r>
              <a:rPr lang="en-HK" altLang="zh-TW" dirty="0"/>
              <a:t>n</a:t>
            </a:r>
            <a:r>
              <a:rPr lang="zh-TW" altLang="en-US" dirty="0"/>
              <a:t> 、 </a:t>
            </a:r>
            <a:r>
              <a:rPr lang="en-HK" altLang="zh-TW" dirty="0"/>
              <a:t>f</a:t>
            </a:r>
            <a:r>
              <a:rPr lang="zh-TW" altLang="en-US" dirty="0"/>
              <a:t> 、 </a:t>
            </a:r>
            <a:r>
              <a:rPr lang="en-HK" altLang="zh-TW" dirty="0"/>
              <a:t>v</a:t>
            </a:r>
            <a:r>
              <a:rPr lang="zh-TW" altLang="en-US" dirty="0"/>
              <a:t>等</a:t>
            </a:r>
            <a:endParaRPr lang="en-HK" altLang="zh-TW" dirty="0"/>
          </a:p>
          <a:p>
            <a:r>
              <a:rPr lang="zh-TW" altLang="en-US" dirty="0"/>
              <a:t>唇、舌、齒等活動有力而不僵硬，放鬆牙骹</a:t>
            </a:r>
            <a:endParaRPr lang="en-HK" altLang="zh-TW" dirty="0"/>
          </a:p>
          <a:p>
            <a:r>
              <a:rPr lang="zh-TW" altLang="en-US" dirty="0"/>
              <a:t>先練習母音連音，然後結合子音</a:t>
            </a:r>
            <a:endParaRPr lang="en-HK" altLang="zh-TW" dirty="0"/>
          </a:p>
          <a:p>
            <a:endParaRPr lang="en-HK" dirty="0"/>
          </a:p>
          <a:p>
            <a:endParaRPr lang="en-HK" altLang="zh-TW" dirty="0"/>
          </a:p>
          <a:p>
            <a:endParaRPr lang="en-HK" altLang="zh-TW" dirty="0"/>
          </a:p>
          <a:p>
            <a:r>
              <a:rPr lang="zh-TW" altLang="en-US" dirty="0"/>
              <a:t>音樂聆聽：	莫札特：聖體頌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8375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D5D1-FE9D-4FE8-A0DD-20C69F18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400" dirty="0"/>
              <a:t>Ave </a:t>
            </a:r>
            <a:r>
              <a:rPr lang="en-HK" sz="4400" dirty="0" err="1"/>
              <a:t>Verum</a:t>
            </a:r>
            <a:r>
              <a:rPr lang="en-HK" sz="4400" dirty="0"/>
              <a:t> Corpus            Mozart (1756-1791)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9281A-1F10-4BCB-A30B-280CD6406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940900"/>
          </a:xfrm>
        </p:spPr>
        <p:txBody>
          <a:bodyPr>
            <a:normAutofit/>
          </a:bodyPr>
          <a:lstStyle/>
          <a:p>
            <a:r>
              <a:rPr lang="en-HK" dirty="0">
                <a:highlight>
                  <a:srgbClr val="FFFF00"/>
                </a:highlight>
              </a:rPr>
              <a:t>A</a:t>
            </a:r>
            <a:r>
              <a:rPr lang="en-HK" dirty="0"/>
              <a:t>v</a:t>
            </a:r>
            <a:r>
              <a:rPr lang="en-HK" dirty="0">
                <a:highlight>
                  <a:srgbClr val="FFFF00"/>
                </a:highlight>
              </a:rPr>
              <a:t>e</a:t>
            </a:r>
            <a:r>
              <a:rPr lang="en-HK" dirty="0"/>
              <a:t>, </a:t>
            </a:r>
            <a:r>
              <a:rPr lang="en-HK" dirty="0">
                <a:highlight>
                  <a:srgbClr val="FFFF00"/>
                </a:highlight>
              </a:rPr>
              <a:t>A</a:t>
            </a:r>
            <a:r>
              <a:rPr lang="en-HK" dirty="0"/>
              <a:t>v</a:t>
            </a:r>
            <a:r>
              <a:rPr lang="en-HK" dirty="0">
                <a:highlight>
                  <a:srgbClr val="FFFF00"/>
                </a:highlight>
              </a:rPr>
              <a:t>e </a:t>
            </a:r>
            <a:r>
              <a:rPr lang="en-HK" dirty="0" err="1"/>
              <a:t>V</a:t>
            </a:r>
            <a:r>
              <a:rPr lang="en-HK" dirty="0" err="1">
                <a:highlight>
                  <a:srgbClr val="FFFF00"/>
                </a:highlight>
              </a:rPr>
              <a:t>e</a:t>
            </a:r>
            <a:r>
              <a:rPr lang="en-HK" dirty="0" err="1"/>
              <a:t>r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m</a:t>
            </a:r>
            <a:r>
              <a:rPr lang="en-HK" dirty="0"/>
              <a:t> C</a:t>
            </a:r>
            <a:r>
              <a:rPr lang="en-HK" dirty="0">
                <a:highlight>
                  <a:srgbClr val="FFFF00"/>
                </a:highlight>
              </a:rPr>
              <a:t>o</a:t>
            </a:r>
            <a:r>
              <a:rPr lang="en-HK" dirty="0"/>
              <a:t>rp</a:t>
            </a:r>
            <a:r>
              <a:rPr lang="en-HK" dirty="0">
                <a:highlight>
                  <a:srgbClr val="FFFF00"/>
                </a:highlight>
              </a:rPr>
              <a:t>u</a:t>
            </a:r>
            <a:r>
              <a:rPr lang="en-HK" dirty="0"/>
              <a:t>s,</a:t>
            </a:r>
          </a:p>
          <a:p>
            <a:r>
              <a:rPr lang="en-HK" dirty="0" err="1"/>
              <a:t>N</a:t>
            </a:r>
            <a:r>
              <a:rPr lang="en-HK" dirty="0" err="1">
                <a:highlight>
                  <a:srgbClr val="FFFF00"/>
                </a:highlight>
              </a:rPr>
              <a:t>a</a:t>
            </a:r>
            <a:r>
              <a:rPr lang="en-HK" dirty="0" err="1"/>
              <a:t>t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m</a:t>
            </a:r>
            <a:r>
              <a:rPr lang="en-HK" dirty="0"/>
              <a:t> d</a:t>
            </a:r>
            <a:r>
              <a:rPr lang="en-HK" dirty="0">
                <a:highlight>
                  <a:srgbClr val="FFFF00"/>
                </a:highlight>
              </a:rPr>
              <a:t>e</a:t>
            </a:r>
            <a:r>
              <a:rPr lang="en-HK" dirty="0"/>
              <a:t> M</a:t>
            </a:r>
            <a:r>
              <a:rPr lang="en-HK" dirty="0">
                <a:highlight>
                  <a:srgbClr val="FFFF00"/>
                </a:highlight>
              </a:rPr>
              <a:t>a</a:t>
            </a:r>
            <a:r>
              <a:rPr lang="en-HK" dirty="0"/>
              <a:t>r</a:t>
            </a:r>
            <a:r>
              <a:rPr lang="en-HK" dirty="0">
                <a:highlight>
                  <a:srgbClr val="FFFF00"/>
                </a:highlight>
              </a:rPr>
              <a:t>ia</a:t>
            </a:r>
            <a:r>
              <a:rPr lang="en-HK" dirty="0"/>
              <a:t> </a:t>
            </a:r>
            <a:r>
              <a:rPr lang="en-HK" dirty="0" err="1"/>
              <a:t>v</a:t>
            </a:r>
            <a:r>
              <a:rPr lang="en-HK" dirty="0" err="1">
                <a:highlight>
                  <a:srgbClr val="FFFF00"/>
                </a:highlight>
              </a:rPr>
              <a:t>i</a:t>
            </a:r>
            <a:r>
              <a:rPr lang="en-HK" dirty="0" err="1"/>
              <a:t>rg</a:t>
            </a:r>
            <a:r>
              <a:rPr lang="en-HK" dirty="0" err="1">
                <a:highlight>
                  <a:srgbClr val="FFFF00"/>
                </a:highlight>
              </a:rPr>
              <a:t>i</a:t>
            </a:r>
            <a:r>
              <a:rPr lang="en-HK" dirty="0" err="1"/>
              <a:t>n</a:t>
            </a:r>
            <a:r>
              <a:rPr lang="en-HK" dirty="0" err="1">
                <a:highlight>
                  <a:srgbClr val="FFFF00"/>
                </a:highlight>
              </a:rPr>
              <a:t>e</a:t>
            </a:r>
            <a:r>
              <a:rPr lang="en-HK" dirty="0">
                <a:highlight>
                  <a:srgbClr val="FFFF00"/>
                </a:highlight>
              </a:rPr>
              <a:t>;</a:t>
            </a:r>
          </a:p>
          <a:p>
            <a:r>
              <a:rPr lang="en-HK" dirty="0"/>
              <a:t>V</a:t>
            </a:r>
            <a:r>
              <a:rPr lang="en-HK" dirty="0">
                <a:highlight>
                  <a:srgbClr val="FFFF00"/>
                </a:highlight>
              </a:rPr>
              <a:t>e</a:t>
            </a:r>
            <a:r>
              <a:rPr lang="en-HK" dirty="0"/>
              <a:t>r</a:t>
            </a:r>
            <a:r>
              <a:rPr lang="en-HK" dirty="0">
                <a:highlight>
                  <a:srgbClr val="FFFF00"/>
                </a:highlight>
              </a:rPr>
              <a:t>e</a:t>
            </a:r>
            <a:r>
              <a:rPr lang="en-HK" dirty="0"/>
              <a:t> </a:t>
            </a:r>
            <a:r>
              <a:rPr lang="en-HK" dirty="0" err="1"/>
              <a:t>p</a:t>
            </a:r>
            <a:r>
              <a:rPr lang="en-HK" dirty="0" err="1">
                <a:highlight>
                  <a:srgbClr val="FFFF00"/>
                </a:highlight>
              </a:rPr>
              <a:t>a</a:t>
            </a:r>
            <a:r>
              <a:rPr lang="en-HK" dirty="0" err="1"/>
              <a:t>ss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m</a:t>
            </a:r>
            <a:r>
              <a:rPr lang="en-HK" dirty="0"/>
              <a:t> </a:t>
            </a:r>
            <a:r>
              <a:rPr lang="en-HK" dirty="0" err="1">
                <a:highlight>
                  <a:srgbClr val="FFFF00"/>
                </a:highlight>
              </a:rPr>
              <a:t>i</a:t>
            </a:r>
            <a:r>
              <a:rPr lang="en-HK" dirty="0" err="1"/>
              <a:t>mm</a:t>
            </a:r>
            <a:r>
              <a:rPr lang="en-HK" dirty="0" err="1">
                <a:highlight>
                  <a:srgbClr val="FFFF00"/>
                </a:highlight>
              </a:rPr>
              <a:t>o</a:t>
            </a:r>
            <a:r>
              <a:rPr lang="en-HK" dirty="0" err="1"/>
              <a:t>l</a:t>
            </a:r>
            <a:r>
              <a:rPr lang="en-HK" dirty="0" err="1">
                <a:highlight>
                  <a:srgbClr val="FFFF00"/>
                </a:highlight>
              </a:rPr>
              <a:t>a</a:t>
            </a:r>
            <a:r>
              <a:rPr lang="en-HK" dirty="0" err="1"/>
              <a:t>t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m</a:t>
            </a:r>
            <a:endParaRPr lang="en-HK" dirty="0"/>
          </a:p>
          <a:p>
            <a:r>
              <a:rPr lang="en-HK" dirty="0">
                <a:highlight>
                  <a:srgbClr val="FFFF00"/>
                </a:highlight>
              </a:rPr>
              <a:t>I</a:t>
            </a:r>
            <a:r>
              <a:rPr lang="en-HK" dirty="0"/>
              <a:t>n </a:t>
            </a:r>
            <a:r>
              <a:rPr lang="en-HK" dirty="0" err="1"/>
              <a:t>cr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c</a:t>
            </a:r>
            <a:r>
              <a:rPr lang="en-HK" dirty="0" err="1">
                <a:highlight>
                  <a:srgbClr val="FFFF00"/>
                </a:highlight>
              </a:rPr>
              <a:t>e</a:t>
            </a:r>
            <a:r>
              <a:rPr lang="en-HK" dirty="0"/>
              <a:t> pr</a:t>
            </a:r>
            <a:r>
              <a:rPr lang="en-HK" dirty="0">
                <a:highlight>
                  <a:srgbClr val="FFFF00"/>
                </a:highlight>
              </a:rPr>
              <a:t>o</a:t>
            </a:r>
            <a:r>
              <a:rPr lang="en-HK" dirty="0"/>
              <a:t> </a:t>
            </a:r>
            <a:r>
              <a:rPr lang="en-HK" dirty="0" err="1"/>
              <a:t>h</a:t>
            </a:r>
            <a:r>
              <a:rPr lang="en-HK" dirty="0" err="1">
                <a:highlight>
                  <a:srgbClr val="FFFF00"/>
                </a:highlight>
              </a:rPr>
              <a:t>o</a:t>
            </a:r>
            <a:r>
              <a:rPr lang="en-HK" dirty="0" err="1"/>
              <a:t>m</a:t>
            </a:r>
            <a:r>
              <a:rPr lang="en-HK" dirty="0" err="1">
                <a:highlight>
                  <a:srgbClr val="FFFF00"/>
                </a:highlight>
              </a:rPr>
              <a:t>i</a:t>
            </a:r>
            <a:r>
              <a:rPr lang="en-HK" dirty="0" err="1"/>
              <a:t>n</a:t>
            </a:r>
            <a:r>
              <a:rPr lang="en-HK" dirty="0" err="1">
                <a:highlight>
                  <a:srgbClr val="FFFF00"/>
                </a:highlight>
              </a:rPr>
              <a:t>e</a:t>
            </a:r>
            <a:endParaRPr lang="en-HK" dirty="0">
              <a:highlight>
                <a:srgbClr val="FFFF00"/>
              </a:highlight>
            </a:endParaRPr>
          </a:p>
          <a:p>
            <a:r>
              <a:rPr lang="en-HK" dirty="0" err="1"/>
              <a:t>C</a:t>
            </a:r>
            <a:r>
              <a:rPr lang="en-HK" dirty="0" err="1">
                <a:highlight>
                  <a:srgbClr val="FFFF00"/>
                </a:highlight>
              </a:rPr>
              <a:t>uiu</a:t>
            </a:r>
            <a:r>
              <a:rPr lang="en-HK" dirty="0" err="1"/>
              <a:t>s</a:t>
            </a:r>
            <a:r>
              <a:rPr lang="en-HK" dirty="0"/>
              <a:t> l</a:t>
            </a:r>
            <a:r>
              <a:rPr lang="en-HK" dirty="0">
                <a:highlight>
                  <a:srgbClr val="FFFF00"/>
                </a:highlight>
              </a:rPr>
              <a:t>a</a:t>
            </a:r>
            <a:r>
              <a:rPr lang="en-HK" dirty="0"/>
              <a:t>t</a:t>
            </a:r>
            <a:r>
              <a:rPr lang="en-HK" dirty="0">
                <a:highlight>
                  <a:srgbClr val="FFFF00"/>
                </a:highlight>
              </a:rPr>
              <a:t>u</a:t>
            </a:r>
            <a:r>
              <a:rPr lang="en-HK" dirty="0"/>
              <a:t>s </a:t>
            </a:r>
            <a:r>
              <a:rPr lang="en-HK" dirty="0" err="1"/>
              <a:t>p</a:t>
            </a:r>
            <a:r>
              <a:rPr lang="en-HK" dirty="0" err="1">
                <a:highlight>
                  <a:srgbClr val="FFFF00"/>
                </a:highlight>
              </a:rPr>
              <a:t>e</a:t>
            </a:r>
            <a:r>
              <a:rPr lang="en-HK" dirty="0" err="1"/>
              <a:t>rf</a:t>
            </a:r>
            <a:r>
              <a:rPr lang="en-HK" dirty="0" err="1">
                <a:highlight>
                  <a:srgbClr val="FFFF00"/>
                </a:highlight>
              </a:rPr>
              <a:t>o</a:t>
            </a:r>
            <a:r>
              <a:rPr lang="en-HK" dirty="0" err="1"/>
              <a:t>r</a:t>
            </a:r>
            <a:r>
              <a:rPr lang="en-HK" dirty="0" err="1">
                <a:highlight>
                  <a:srgbClr val="FFFF00"/>
                </a:highlight>
              </a:rPr>
              <a:t>a</a:t>
            </a:r>
            <a:r>
              <a:rPr lang="en-HK" dirty="0" err="1"/>
              <a:t>t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m</a:t>
            </a:r>
            <a:endParaRPr lang="en-HK" dirty="0"/>
          </a:p>
          <a:p>
            <a:pPr marL="0" indent="0">
              <a:buNone/>
            </a:pPr>
            <a:r>
              <a:rPr lang="en-HK" dirty="0">
                <a:highlight>
                  <a:srgbClr val="FFFF00"/>
                </a:highlight>
              </a:rPr>
              <a:t> 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nd</a:t>
            </a:r>
            <a:r>
              <a:rPr lang="en-HK" dirty="0" err="1">
                <a:highlight>
                  <a:srgbClr val="FFFF00"/>
                </a:highlight>
              </a:rPr>
              <a:t>a</a:t>
            </a:r>
            <a:r>
              <a:rPr lang="en-HK" dirty="0"/>
              <a:t> </a:t>
            </a:r>
            <a:r>
              <a:rPr lang="en-HK" dirty="0" err="1"/>
              <a:t>fl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x</a:t>
            </a:r>
            <a:r>
              <a:rPr lang="en-HK" dirty="0" err="1">
                <a:highlight>
                  <a:srgbClr val="FFFF00"/>
                </a:highlight>
              </a:rPr>
              <a:t>i</a:t>
            </a:r>
            <a:r>
              <a:rPr lang="en-HK" dirty="0" err="1"/>
              <a:t>t</a:t>
            </a:r>
            <a:r>
              <a:rPr lang="en-HK" dirty="0"/>
              <a:t> </a:t>
            </a:r>
            <a:r>
              <a:rPr lang="en-HK" dirty="0">
                <a:highlight>
                  <a:srgbClr val="FFFF00"/>
                </a:highlight>
              </a:rPr>
              <a:t>e</a:t>
            </a:r>
            <a:r>
              <a:rPr lang="en-HK" dirty="0"/>
              <a:t>t s</a:t>
            </a:r>
            <a:r>
              <a:rPr lang="en-HK" dirty="0">
                <a:highlight>
                  <a:srgbClr val="FFFF00"/>
                </a:highlight>
              </a:rPr>
              <a:t>a</a:t>
            </a:r>
            <a:r>
              <a:rPr lang="en-HK" dirty="0"/>
              <a:t>ng</a:t>
            </a:r>
            <a:r>
              <a:rPr lang="en-HK" dirty="0">
                <a:highlight>
                  <a:srgbClr val="FFFF00"/>
                </a:highlight>
              </a:rPr>
              <a:t>ui</a:t>
            </a:r>
            <a:r>
              <a:rPr lang="en-HK" dirty="0"/>
              <a:t>n</a:t>
            </a:r>
            <a:r>
              <a:rPr lang="en-HK" dirty="0">
                <a:highlight>
                  <a:srgbClr val="FFFF00"/>
                </a:highlight>
              </a:rPr>
              <a:t>e</a:t>
            </a:r>
          </a:p>
          <a:p>
            <a:r>
              <a:rPr lang="en-HK" dirty="0" err="1">
                <a:highlight>
                  <a:srgbClr val="FFFF00"/>
                </a:highlight>
              </a:rPr>
              <a:t>E</a:t>
            </a:r>
            <a:r>
              <a:rPr lang="en-HK" dirty="0" err="1"/>
              <a:t>st</a:t>
            </a:r>
            <a:r>
              <a:rPr lang="en-HK" dirty="0" err="1">
                <a:highlight>
                  <a:srgbClr val="FFFF00"/>
                </a:highlight>
              </a:rPr>
              <a:t>o</a:t>
            </a:r>
            <a:r>
              <a:rPr lang="en-HK" dirty="0"/>
              <a:t> n</a:t>
            </a:r>
            <a:r>
              <a:rPr lang="en-HK" dirty="0">
                <a:highlight>
                  <a:srgbClr val="FFFF00"/>
                </a:highlight>
              </a:rPr>
              <a:t>o</a:t>
            </a:r>
            <a:r>
              <a:rPr lang="en-HK" dirty="0"/>
              <a:t>b</a:t>
            </a:r>
            <a:r>
              <a:rPr lang="en-HK" dirty="0">
                <a:highlight>
                  <a:srgbClr val="FFFF00"/>
                </a:highlight>
              </a:rPr>
              <a:t>i</a:t>
            </a:r>
            <a:r>
              <a:rPr lang="en-HK" dirty="0"/>
              <a:t>s </a:t>
            </a:r>
            <a:r>
              <a:rPr lang="en-HK" dirty="0" err="1"/>
              <a:t>pr</a:t>
            </a:r>
            <a:r>
              <a:rPr lang="en-HK" dirty="0" err="1">
                <a:highlight>
                  <a:srgbClr val="FFFF00"/>
                </a:highlight>
              </a:rPr>
              <a:t>ae</a:t>
            </a:r>
            <a:r>
              <a:rPr lang="en-HK" dirty="0" err="1"/>
              <a:t>g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st</a:t>
            </a:r>
            <a:r>
              <a:rPr lang="en-HK" dirty="0" err="1">
                <a:highlight>
                  <a:srgbClr val="FFFF00"/>
                </a:highlight>
              </a:rPr>
              <a:t>a</a:t>
            </a:r>
            <a:r>
              <a:rPr lang="en-HK" dirty="0" err="1"/>
              <a:t>t</a:t>
            </a:r>
            <a:r>
              <a:rPr lang="en-HK" dirty="0" err="1">
                <a:highlight>
                  <a:srgbClr val="FFFF00"/>
                </a:highlight>
              </a:rPr>
              <a:t>u</a:t>
            </a:r>
            <a:r>
              <a:rPr lang="en-HK" dirty="0" err="1"/>
              <a:t>m</a:t>
            </a:r>
            <a:r>
              <a:rPr lang="en-HK" dirty="0"/>
              <a:t> </a:t>
            </a:r>
          </a:p>
          <a:p>
            <a:r>
              <a:rPr lang="en-HK" dirty="0">
                <a:highlight>
                  <a:srgbClr val="FFFF00"/>
                </a:highlight>
              </a:rPr>
              <a:t>I</a:t>
            </a:r>
            <a:r>
              <a:rPr lang="en-HK" dirty="0"/>
              <a:t>n m</a:t>
            </a:r>
            <a:r>
              <a:rPr lang="en-HK" dirty="0">
                <a:highlight>
                  <a:srgbClr val="FFFF00"/>
                </a:highlight>
              </a:rPr>
              <a:t>o</a:t>
            </a:r>
            <a:r>
              <a:rPr lang="en-HK" dirty="0"/>
              <a:t>rt</a:t>
            </a:r>
            <a:r>
              <a:rPr lang="en-HK" dirty="0">
                <a:highlight>
                  <a:srgbClr val="FFFF00"/>
                </a:highlight>
              </a:rPr>
              <a:t>i</a:t>
            </a:r>
            <a:r>
              <a:rPr lang="en-HK" dirty="0"/>
              <a:t>s </a:t>
            </a:r>
            <a:r>
              <a:rPr lang="en-HK" dirty="0">
                <a:highlight>
                  <a:srgbClr val="FFFF00"/>
                </a:highlight>
              </a:rPr>
              <a:t>e</a:t>
            </a:r>
            <a:r>
              <a:rPr lang="en-HK" dirty="0"/>
              <a:t>x</a:t>
            </a:r>
            <a:r>
              <a:rPr lang="en-HK" dirty="0">
                <a:highlight>
                  <a:srgbClr val="FFFF00"/>
                </a:highlight>
              </a:rPr>
              <a:t>a</a:t>
            </a:r>
            <a:r>
              <a:rPr lang="en-HK" dirty="0"/>
              <a:t>m</a:t>
            </a:r>
            <a:r>
              <a:rPr lang="en-HK" dirty="0">
                <a:highlight>
                  <a:srgbClr val="FFFF00"/>
                </a:highlight>
              </a:rPr>
              <a:t>i</a:t>
            </a:r>
            <a:r>
              <a:rPr lang="en-HK" dirty="0"/>
              <a:t>n</a:t>
            </a:r>
            <a:r>
              <a:rPr lang="en-HK" dirty="0">
                <a:highlight>
                  <a:srgbClr val="FFFF00"/>
                </a:highlight>
              </a:rPr>
              <a:t>e</a:t>
            </a:r>
            <a:r>
              <a:rPr lang="en-HK" dirty="0"/>
              <a:t> </a:t>
            </a:r>
          </a:p>
          <a:p>
            <a:endParaRPr lang="en-H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3AB90-84DC-4B3E-885C-FA10ABAE1E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/>
              <a:t>至聖至真，可敬聖體，</a:t>
            </a:r>
            <a:endParaRPr lang="en-HK" altLang="zh-TW" sz="1800" dirty="0"/>
          </a:p>
          <a:p>
            <a:r>
              <a:rPr lang="zh-TW" altLang="en-US" sz="1800" dirty="0"/>
              <a:t>生於童貞瑪利亞；</a:t>
            </a:r>
            <a:endParaRPr lang="en-HK" altLang="zh-TW" sz="1800" dirty="0"/>
          </a:p>
          <a:p>
            <a:r>
              <a:rPr lang="zh-TW" altLang="en-US" sz="1800" dirty="0"/>
              <a:t>甘心受難，自作犧牲</a:t>
            </a:r>
            <a:endParaRPr lang="en-HK" altLang="zh-TW" sz="1800" dirty="0"/>
          </a:p>
          <a:p>
            <a:r>
              <a:rPr lang="zh-TW" altLang="en-US" sz="1800" dirty="0"/>
              <a:t>在十字架上為世人</a:t>
            </a:r>
            <a:endParaRPr lang="en-HK" altLang="zh-TW" sz="1800" dirty="0"/>
          </a:p>
          <a:p>
            <a:r>
              <a:rPr lang="zh-TW" altLang="en-US" sz="1800" dirty="0"/>
              <a:t>祂的肋膀被槍刺透</a:t>
            </a:r>
            <a:endParaRPr lang="en-HK" altLang="zh-TW" sz="1800" dirty="0"/>
          </a:p>
          <a:p>
            <a:r>
              <a:rPr lang="zh-TW" altLang="en-US" sz="1800" dirty="0"/>
              <a:t>流出了水和血</a:t>
            </a:r>
            <a:endParaRPr lang="en-HK" altLang="zh-TW" sz="1800" dirty="0"/>
          </a:p>
          <a:p>
            <a:r>
              <a:rPr lang="zh-TW" altLang="en-US" sz="1800" dirty="0"/>
              <a:t>願此聖體為我等預嚐（之天國盛宴）</a:t>
            </a:r>
            <a:endParaRPr lang="en-HK" altLang="zh-TW" sz="1800" dirty="0"/>
          </a:p>
          <a:p>
            <a:r>
              <a:rPr lang="zh-TW" altLang="en-US" sz="1800" dirty="0"/>
              <a:t>於死亡的審判中</a:t>
            </a:r>
            <a:endParaRPr lang="en-HK" sz="1800" dirty="0"/>
          </a:p>
        </p:txBody>
      </p:sp>
      <p:pic>
        <p:nvPicPr>
          <p:cNvPr id="5" name="Graphic 4" descr="Ear">
            <a:hlinkClick r:id="rId2"/>
            <a:extLst>
              <a:ext uri="{FF2B5EF4-FFF2-40B4-BE49-F238E27FC236}">
                <a16:creationId xmlns:a16="http://schemas.microsoft.com/office/drawing/2014/main" id="{ED81C525-C8FB-48CE-ACB5-D8FF9F705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40599" y="5714973"/>
            <a:ext cx="308241" cy="3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7179-3191-4272-85BA-C0FE1F5D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以廣東話詠唱禮儀聖樂</a:t>
            </a:r>
            <a:endParaRPr lang="en-HK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A2096B8-7945-41BA-9C24-4DF156B749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3783407"/>
              </p:ext>
            </p:extLst>
          </p:nvPr>
        </p:nvGraphicFramePr>
        <p:xfrm>
          <a:off x="1171022" y="2207026"/>
          <a:ext cx="4323069" cy="357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24">
                  <a:extLst>
                    <a:ext uri="{9D8B030D-6E8A-4147-A177-3AD203B41FA5}">
                      <a16:colId xmlns:a16="http://schemas.microsoft.com/office/drawing/2014/main" val="1520193541"/>
                    </a:ext>
                  </a:extLst>
                </a:gridCol>
                <a:gridCol w="2558845">
                  <a:extLst>
                    <a:ext uri="{9D8B030D-6E8A-4147-A177-3AD203B41FA5}">
                      <a16:colId xmlns:a16="http://schemas.microsoft.com/office/drawing/2014/main" val="510110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長母音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例子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12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沙 </a:t>
                      </a:r>
                      <a:r>
                        <a:rPr lang="en-HK" altLang="zh-TW" sz="1800" dirty="0" err="1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</a:t>
                      </a:r>
                      <a:endParaRPr lang="en-HK" sz="18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567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些 </a:t>
                      </a:r>
                      <a:r>
                        <a:rPr lang="en-HK" altLang="zh-TW" sz="18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se</a:t>
                      </a:r>
                      <a:endParaRPr lang="en-HK" sz="18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 err="1"/>
                        <a:t>i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是 </a:t>
                      </a:r>
                      <a:r>
                        <a:rPr lang="en-HK" altLang="zh-TW" sz="1800" dirty="0" err="1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si</a:t>
                      </a:r>
                      <a:endParaRPr lang="en-HK" sz="18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621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所 </a:t>
                      </a:r>
                      <a:r>
                        <a:rPr lang="en-HK" altLang="zh-TW" sz="18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</a:t>
                      </a:r>
                      <a:endParaRPr lang="en-HK" sz="18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73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  享 </a:t>
                      </a:r>
                      <a:r>
                        <a:rPr lang="en-HK" altLang="zh-TW" sz="1800" dirty="0" err="1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H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œn</a:t>
                      </a:r>
                      <a:endParaRPr lang="en-HK" sz="18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313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扶 </a:t>
                      </a:r>
                      <a:r>
                        <a:rPr lang="en-HK" altLang="zh-TW" sz="1800" dirty="0" err="1">
                          <a:effectLst/>
                          <a:latin typeface="+mj-lt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</a:t>
                      </a:r>
                      <a:endParaRPr lang="en-HK" sz="180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211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+mj-lt"/>
                        </a:rPr>
                        <a:t>書 </a:t>
                      </a:r>
                      <a:r>
                        <a:rPr lang="en-HK" altLang="zh-TW" dirty="0" err="1">
                          <a:latin typeface="+mj-lt"/>
                        </a:rPr>
                        <a:t>s</a:t>
                      </a:r>
                      <a:r>
                        <a:rPr lang="en-H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</a:t>
                      </a:r>
                      <a:endParaRPr lang="en-HK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60273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A455379-99CC-4C83-AE14-6CE6C62916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77337210"/>
              </p:ext>
            </p:extLst>
          </p:nvPr>
        </p:nvGraphicFramePr>
        <p:xfrm>
          <a:off x="6850625" y="2207026"/>
          <a:ext cx="40912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182">
                  <a:extLst>
                    <a:ext uri="{9D8B030D-6E8A-4147-A177-3AD203B41FA5}">
                      <a16:colId xmlns:a16="http://schemas.microsoft.com/office/drawing/2014/main" val="692411431"/>
                    </a:ext>
                  </a:extLst>
                </a:gridCol>
                <a:gridCol w="2314022">
                  <a:extLst>
                    <a:ext uri="{9D8B030D-6E8A-4147-A177-3AD203B41FA5}">
                      <a16:colId xmlns:a16="http://schemas.microsoft.com/office/drawing/2014/main" val="3875705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短母音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例子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2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心 </a:t>
                      </a:r>
                      <a:r>
                        <a:rPr lang="en-HK" altLang="zh-TW" dirty="0" err="1"/>
                        <a:t>sam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493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率 </a:t>
                      </a:r>
                      <a:r>
                        <a:rPr lang="en-HK" altLang="zh-TW" dirty="0" err="1"/>
                        <a:t>s</a:t>
                      </a:r>
                      <a:r>
                        <a:rPr lang="en-H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œt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20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 err="1"/>
                        <a:t>i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食 </a:t>
                      </a:r>
                      <a:r>
                        <a:rPr lang="en-HK" altLang="zh-TW" dirty="0" err="1"/>
                        <a:t>sik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7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HK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屬 </a:t>
                      </a:r>
                      <a:r>
                        <a:rPr lang="en-HK" altLang="zh-TW" dirty="0" err="1"/>
                        <a:t>sok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6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9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CE02735-1293-4D72-84BD-73B8FC5EE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11419"/>
              </p:ext>
            </p:extLst>
          </p:nvPr>
        </p:nvGraphicFramePr>
        <p:xfrm>
          <a:off x="3119284" y="586931"/>
          <a:ext cx="5840362" cy="554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181">
                  <a:extLst>
                    <a:ext uri="{9D8B030D-6E8A-4147-A177-3AD203B41FA5}">
                      <a16:colId xmlns:a16="http://schemas.microsoft.com/office/drawing/2014/main" val="3811187759"/>
                    </a:ext>
                  </a:extLst>
                </a:gridCol>
                <a:gridCol w="2920181">
                  <a:extLst>
                    <a:ext uri="{9D8B030D-6E8A-4147-A177-3AD203B41FA5}">
                      <a16:colId xmlns:a16="http://schemas.microsoft.com/office/drawing/2014/main" val="2892425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雙母音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例子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431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ai</a:t>
                      </a:r>
                      <a:endParaRPr lang="en-HK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太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HK" sz="18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ai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56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ɐi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西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sɐi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125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au</a:t>
                      </a:r>
                      <a:endParaRPr lang="en-HK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筲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sau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182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ɐu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收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sɐu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799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ei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你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altLang="zh-CN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ei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35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ɛu</a:t>
                      </a:r>
                      <a:endParaRPr lang="en-HK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投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tɛu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36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ou</a:t>
                      </a:r>
                      <a:endParaRPr lang="en-HK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鬚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sou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25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ɔi</a:t>
                      </a:r>
                      <a:endParaRPr lang="en-HK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腮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sɔi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386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ui</a:t>
                      </a:r>
                      <a:endParaRPr lang="en-HK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灰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fui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432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HK" sz="1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iu</a:t>
                      </a:r>
                      <a:endParaRPr lang="en-HK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燒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siu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47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衰</a:t>
                      </a:r>
                      <a:r>
                        <a:rPr lang="en-HK" altLang="zh-CN" sz="18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HK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œ</a:t>
                      </a:r>
                      <a:r>
                        <a:rPr lang="en-HK" sz="1800" dirty="0" err="1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endParaRPr lang="en-HK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995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76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AFA98-C2AF-40D6-9ACD-EEF3037E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400">
                <a:solidFill>
                  <a:srgbClr val="FFFFFF"/>
                </a:solidFill>
              </a:rPr>
              <a:t>歌詞誦讀練習</a:t>
            </a:r>
            <a:endParaRPr lang="en-US" sz="440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515531-CB2F-40A9-BFB4-54504494D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340" y="640080"/>
            <a:ext cx="411365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3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73F2-4542-4076-B163-573953EF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持之以恆的練習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5F009-65D4-44E3-9E16-608EE425C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唱歌前先熱身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音階練習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先注重音質而非音量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先想（準備）後唱，不要衝口而出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endParaRPr lang="en-HK" dirty="0"/>
          </a:p>
        </p:txBody>
      </p:sp>
      <p:pic>
        <p:nvPicPr>
          <p:cNvPr id="5" name="Graphic 4" descr="Arrow Slight curve">
            <a:hlinkClick r:id="rId2" action="ppaction://hlinksldjump"/>
            <a:extLst>
              <a:ext uri="{FF2B5EF4-FFF2-40B4-BE49-F238E27FC236}">
                <a16:creationId xmlns:a16="http://schemas.microsoft.com/office/drawing/2014/main" id="{6C331C89-9751-4E9F-9698-28DA9CCA3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66211" y="2673417"/>
            <a:ext cx="217267" cy="2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4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4847-B84B-4B8F-8296-E98857FFA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音階練習例子</a:t>
            </a:r>
            <a:r>
              <a:rPr lang="en-HK" altLang="zh-TW" dirty="0"/>
              <a:t/>
            </a:r>
            <a:br>
              <a:rPr lang="en-HK" altLang="zh-TW" dirty="0"/>
            </a:br>
            <a:endParaRPr lang="en-H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8B00A-CA9D-4D50-81BE-31495FED9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840" y="4047924"/>
            <a:ext cx="7088546" cy="1775359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2521E67-F490-4FB4-990A-1FB758279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2841" y="2050744"/>
            <a:ext cx="8684723" cy="1173719"/>
          </a:xfrm>
          <a:prstGeom prst="rect">
            <a:avLst/>
          </a:prstGeom>
        </p:spPr>
      </p:pic>
      <p:pic>
        <p:nvPicPr>
          <p:cNvPr id="4" name="Graphic 3" descr="Back">
            <a:hlinkClick r:id="rId4" action="ppaction://hlinksldjump"/>
            <a:extLst>
              <a:ext uri="{FF2B5EF4-FFF2-40B4-BE49-F238E27FC236}">
                <a16:creationId xmlns:a16="http://schemas.microsoft.com/office/drawing/2014/main" id="{9A349DD6-B666-40FD-B02E-AAA3B4985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2277" y="5486400"/>
            <a:ext cx="336883" cy="3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64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55FC-522F-415D-A29B-8254CB30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保護聲線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1860F-E6BD-4818-8B60-D1D951971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多動腦筋，少用嗓子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選擇合適的音域的歌曲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避免持續說太多話，喉嚨要多休息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避免勞氣，經常激動或心急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避免情緒刺激而引起尖叫或狂叫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避免模仿機械聲音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做孩子的好榜樣，控制情緒，語氣溫和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恆常保持良好姿勢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不要做低頭族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減少刺激性及容易引至脫水的飲食</a:t>
            </a:r>
            <a:endParaRPr lang="en-HK" dirty="0"/>
          </a:p>
        </p:txBody>
      </p:sp>
      <p:pic>
        <p:nvPicPr>
          <p:cNvPr id="5" name="Graphic 4" descr="Back RTL">
            <a:hlinkClick r:id="rId2" action="ppaction://hlinksldjump"/>
            <a:extLst>
              <a:ext uri="{FF2B5EF4-FFF2-40B4-BE49-F238E27FC236}">
                <a16:creationId xmlns:a16="http://schemas.microsoft.com/office/drawing/2014/main" id="{2A80BD3F-36F2-49F0-B69B-945DF71C4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38362" y="2461662"/>
            <a:ext cx="229919" cy="2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9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89756-1741-4091-8940-36DF2CD5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音域</a:t>
            </a:r>
            <a:endParaRPr lang="en-H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127B6-03B0-4A1D-9C11-25FC0B669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女高音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CD6BBF-3A95-4734-8917-32FD0F858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3642851"/>
            <a:ext cx="4639736" cy="222624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女中音</a:t>
            </a:r>
            <a:endParaRPr lang="en-HK" altLang="zh-TW" dirty="0"/>
          </a:p>
          <a:p>
            <a:endParaRPr lang="en-HK" dirty="0"/>
          </a:p>
          <a:p>
            <a:pPr marL="0" indent="0">
              <a:buNone/>
            </a:pPr>
            <a:r>
              <a:rPr lang="zh-TW" altLang="en-US" dirty="0"/>
              <a:t>女低音</a:t>
            </a:r>
            <a:endParaRPr lang="en-H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F082E9-7F41-4741-9590-11DECB291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zh-TW" altLang="en-US" dirty="0"/>
              <a:t>男高音</a:t>
            </a:r>
            <a:endParaRPr lang="en-H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186650-D89E-4E45-9AE6-25CB468B6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5944" y="3583858"/>
            <a:ext cx="4578776" cy="2285236"/>
          </a:xfrm>
        </p:spPr>
        <p:txBody>
          <a:bodyPr/>
          <a:lstStyle/>
          <a:p>
            <a:r>
              <a:rPr lang="zh-TW" altLang="en-US" dirty="0"/>
              <a:t>男中音</a:t>
            </a:r>
            <a:endParaRPr lang="en-HK" altLang="zh-TW" dirty="0"/>
          </a:p>
          <a:p>
            <a:endParaRPr lang="en-HK" dirty="0"/>
          </a:p>
          <a:p>
            <a:endParaRPr lang="en-HK" dirty="0"/>
          </a:p>
          <a:p>
            <a:r>
              <a:rPr lang="zh-TW" altLang="en-US" dirty="0"/>
              <a:t>男低音</a:t>
            </a:r>
            <a:endParaRPr lang="en-HK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A1491-A657-4853-833C-3D68DADC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690" y="2004164"/>
            <a:ext cx="1860807" cy="9179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B52B5B-4814-4F1D-BE54-4BCF8CA5B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98" y="3373328"/>
            <a:ext cx="1835700" cy="842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F2744-8809-4265-9F0B-FD3CBE3A8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598" y="4470856"/>
            <a:ext cx="1784909" cy="1059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EBBB0E-97FA-48DE-9492-EA6DB215E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739" y="2004164"/>
            <a:ext cx="1860807" cy="9853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CD2E62-1C1C-47A2-8071-751C904E1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4522" y="3298798"/>
            <a:ext cx="1896283" cy="9955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12A8BB-B502-456F-9B16-D7DF39BDB7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0686" y="4681386"/>
            <a:ext cx="1870119" cy="905839"/>
          </a:xfrm>
          <a:prstGeom prst="rect">
            <a:avLst/>
          </a:prstGeom>
        </p:spPr>
      </p:pic>
      <p:pic>
        <p:nvPicPr>
          <p:cNvPr id="15" name="Graphic 14" descr="Back">
            <a:hlinkClick r:id="rId8" action="ppaction://hlinksldjump"/>
            <a:extLst>
              <a:ext uri="{FF2B5EF4-FFF2-40B4-BE49-F238E27FC236}">
                <a16:creationId xmlns:a16="http://schemas.microsoft.com/office/drawing/2014/main" id="{C64E6702-50D2-4000-9A11-93B0B346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98818" y="5869095"/>
            <a:ext cx="264860" cy="2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F0F01-1601-4C5E-9B2C-0450D276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TW" dirty="0"/>
              <a:t>1. </a:t>
            </a:r>
            <a:r>
              <a:rPr lang="zh-TW" altLang="en-US" dirty="0"/>
              <a:t>氣息支持 </a:t>
            </a:r>
            <a:r>
              <a:rPr lang="en-HK" altLang="zh-TW" dirty="0"/>
              <a:t>(breath support)</a:t>
            </a:r>
            <a:r>
              <a:rPr lang="zh-TW" altLang="en-US" dirty="0"/>
              <a:t>的特點</a:t>
            </a:r>
            <a:r>
              <a:rPr lang="en-HK" altLang="zh-TW" dirty="0"/>
              <a:t/>
            </a:r>
            <a:br>
              <a:rPr lang="en-HK" altLang="zh-TW" dirty="0"/>
            </a:br>
            <a:endParaRPr lang="en-HK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keleton">
            <a:extLst>
              <a:ext uri="{FF2B5EF4-FFF2-40B4-BE49-F238E27FC236}">
                <a16:creationId xmlns:a16="http://schemas.microsoft.com/office/drawing/2014/main" id="{F4DC4677-C993-4DBA-8A1A-8D42F2EE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0D55-9497-48CE-9911-E13F1C8E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TW" altLang="en-US" sz="2800" dirty="0"/>
              <a:t>正確的姿勢</a:t>
            </a:r>
            <a:endParaRPr lang="en-HK" altLang="zh-TW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sz="2800" dirty="0"/>
              <a:t>腹式呼吸</a:t>
            </a:r>
            <a:endParaRPr lang="en-HK" altLang="zh-TW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4CE3CF-6887-4947-8090-EC10F183F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phic 4" descr="Arrow Slight curve">
            <a:hlinkClick r:id="rId4" action="ppaction://hlinksldjump"/>
            <a:extLst>
              <a:ext uri="{FF2B5EF4-FFF2-40B4-BE49-F238E27FC236}">
                <a16:creationId xmlns:a16="http://schemas.microsoft.com/office/drawing/2014/main" id="{841DAFBC-95EC-4C3F-BE52-04E879B7D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64957" y="2266689"/>
            <a:ext cx="206214" cy="206214"/>
          </a:xfrm>
          <a:prstGeom prst="rect">
            <a:avLst/>
          </a:prstGeom>
        </p:spPr>
      </p:pic>
      <p:pic>
        <p:nvPicPr>
          <p:cNvPr id="10" name="Graphic 9" descr="Arrow Slight curve">
            <a:hlinkClick r:id="rId7" action="ppaction://hlinksldjump"/>
            <a:extLst>
              <a:ext uri="{FF2B5EF4-FFF2-40B4-BE49-F238E27FC236}">
                <a16:creationId xmlns:a16="http://schemas.microsoft.com/office/drawing/2014/main" id="{7164C82B-D75B-4B3E-A580-5403989A9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75215" y="2954407"/>
            <a:ext cx="186999" cy="1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2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711B-2CD3-4530-8415-5EBC2A31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音樂修養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EB7F6-514F-401F-9685-FC36653EE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堅持準確性：拍子、節奏、音準、樂句、速度、風格等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留意各種音樂風格的演繹：聖樂、藝術歌曲、民歌、歌劇等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建立樂理知識、視唱練耳、鍵盤樂器等基礎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多聆聽質素好的演出或錄音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891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8D7208-A66C-46A8-BCF7-4B6E8C8B9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b="1" dirty="0">
                <a:solidFill>
                  <a:schemeClr val="accent3">
                    <a:lumMod val="75000"/>
                  </a:schemeClr>
                </a:solidFill>
              </a:rPr>
              <a:t>美聲唱法：氣之上的唱法</a:t>
            </a:r>
            <a:endParaRPr lang="en-HK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9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1675-4D64-4FDB-9C04-2E23C9687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37752" cy="3554951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</a:rPr>
              <a:t>上主天主用地上的灰土形成了人，在他鼻孔內吹了一口生氣，人就成了個有靈的生物。（創</a:t>
            </a:r>
            <a:r>
              <a:rPr lang="en-US" altLang="zh-TW" sz="48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</a:rPr>
              <a:t>：</a:t>
            </a:r>
            <a:r>
              <a:rPr lang="en-US" altLang="zh-TW" sz="4800" b="1" dirty="0">
                <a:solidFill>
                  <a:schemeClr val="accent3">
                    <a:lumMod val="75000"/>
                  </a:schemeClr>
                </a:solidFill>
              </a:rPr>
              <a:t>7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</a:rPr>
              <a:t>）</a:t>
            </a:r>
            <a:endParaRPr lang="en-HK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72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A2F6-49FF-4AF1-9EFA-30FF14B2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參考資料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1CB65-6591-4761-9CD2-8A98B439D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Bickel, J. E. (2017) Vocal Technique: A Physiological Approach.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err="1"/>
              <a:t>edn</a:t>
            </a:r>
            <a:r>
              <a:rPr lang="en-US" dirty="0"/>
              <a:t>. San Diego: Plural Publishing.</a:t>
            </a:r>
          </a:p>
          <a:p>
            <a:r>
              <a:rPr lang="en-US" dirty="0" err="1"/>
              <a:t>Hornydragon</a:t>
            </a:r>
            <a:r>
              <a:rPr lang="en-US" dirty="0"/>
              <a:t> (2015) [Online image]. Available at : </a:t>
            </a:r>
            <a:r>
              <a:rPr lang="en-HK" dirty="0">
                <a:hlinkClick r:id="rId2"/>
              </a:rPr>
              <a:t>https://hornydragon.blogspot.com/2015/04/pose.html?m=1</a:t>
            </a:r>
            <a:endParaRPr lang="en-HK" dirty="0"/>
          </a:p>
          <a:p>
            <a:r>
              <a:rPr lang="en-HK" dirty="0" err="1"/>
              <a:t>Razos</a:t>
            </a:r>
            <a:r>
              <a:rPr lang="en-HK" dirty="0"/>
              <a:t>, N. () </a:t>
            </a:r>
            <a:r>
              <a:rPr lang="en-HK" i="1" dirty="0"/>
              <a:t>Inspiration.</a:t>
            </a:r>
            <a:r>
              <a:rPr lang="en-HK" dirty="0"/>
              <a:t> </a:t>
            </a:r>
            <a:r>
              <a:rPr lang="en-US" dirty="0"/>
              <a:t>[Online image]. Available at: </a:t>
            </a:r>
            <a:r>
              <a:rPr lang="en-HK" dirty="0">
                <a:hlinkClick r:id="rId3"/>
              </a:rPr>
              <a:t>https://www.evolvingsciences.com/Muscles%20on%20the%20respiratory%20system.html</a:t>
            </a:r>
            <a:r>
              <a:rPr lang="en-HK" i="1" dirty="0"/>
              <a:t> </a:t>
            </a:r>
          </a:p>
          <a:p>
            <a:r>
              <a:rPr lang="en-HK" dirty="0"/>
              <a:t>Vocal cord palsy (2019) [Online image]. Available at: </a:t>
            </a:r>
            <a:r>
              <a:rPr lang="en-HK" dirty="0">
                <a:hlinkClick r:id="rId4"/>
              </a:rPr>
              <a:t>https://www.childrens.health.qld.gov.au/fact-sheet-vocal-cord-palsy/</a:t>
            </a:r>
            <a:endParaRPr lang="en-HK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78616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CC0E-3B0B-457C-AEBE-17A8465C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正確的姿勢</a:t>
            </a:r>
            <a:endParaRPr lang="en-H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DCC1E8-8AAC-4C70-9D4C-6E5C96E463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兩腳距離如肩寬，不要鎖住膝蓋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微收小腹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胸骨向上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兩肩平放而略向後舒展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頭頂</a:t>
            </a:r>
            <a:r>
              <a:rPr lang="en-HK" altLang="zh-TW" dirty="0"/>
              <a:t>(crown)</a:t>
            </a:r>
            <a:r>
              <a:rPr lang="en-US" altLang="zh-TW" dirty="0"/>
              <a:t> </a:t>
            </a:r>
            <a:r>
              <a:rPr lang="zh-TW" altLang="en-US" dirty="0"/>
              <a:t>在身體的最高點</a:t>
            </a: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耳垂在肩膀上使頭和身體調準成一直線</a:t>
            </a:r>
            <a:endParaRPr lang="en-HK" dirty="0"/>
          </a:p>
          <a:p>
            <a:pPr>
              <a:buFont typeface="Wingdings" panose="05000000000000000000" pitchFamily="2" charset="2"/>
              <a:buChar char="§"/>
            </a:pPr>
            <a:endParaRPr lang="en-HK" altLang="zh-TW" dirty="0"/>
          </a:p>
          <a:p>
            <a:pPr>
              <a:buFont typeface="Wingdings" panose="05000000000000000000" pitchFamily="2" charset="2"/>
              <a:buChar char="§"/>
            </a:pPr>
            <a:endParaRPr lang="en-HK" dirty="0"/>
          </a:p>
        </p:txBody>
      </p:sp>
      <p:pic>
        <p:nvPicPr>
          <p:cNvPr id="8" name="Graphic 7" descr="Back RTL">
            <a:hlinkClick r:id="rId2" action="ppaction://hlinksldjump"/>
            <a:extLst>
              <a:ext uri="{FF2B5EF4-FFF2-40B4-BE49-F238E27FC236}">
                <a16:creationId xmlns:a16="http://schemas.microsoft.com/office/drawing/2014/main" id="{B5A91AA5-40D5-46C1-ABD2-A5A45CF29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28412" y="3195665"/>
            <a:ext cx="233335" cy="233335"/>
          </a:xfrm>
          <a:prstGeom prst="rect">
            <a:avLst/>
          </a:prstGeom>
        </p:spPr>
      </p:pic>
      <p:pic>
        <p:nvPicPr>
          <p:cNvPr id="9" name="Graphic 8" descr="Back RTL">
            <a:hlinkClick r:id="rId5" action="ppaction://hlinksldjump"/>
            <a:extLst>
              <a:ext uri="{FF2B5EF4-FFF2-40B4-BE49-F238E27FC236}">
                <a16:creationId xmlns:a16="http://schemas.microsoft.com/office/drawing/2014/main" id="{C040698A-AF4C-4F11-98EF-C6F863BFE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39688" y="4071947"/>
            <a:ext cx="229325" cy="229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42F7DD-AF04-4605-AC29-09FDFB58FA70}"/>
              </a:ext>
            </a:extLst>
          </p:cNvPr>
          <p:cNvSpPr txBox="1"/>
          <p:nvPr/>
        </p:nvSpPr>
        <p:spPr>
          <a:xfrm>
            <a:off x="1096963" y="5715205"/>
            <a:ext cx="4227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 err="1"/>
              <a:t>Hornydragon</a:t>
            </a:r>
            <a:r>
              <a:rPr lang="en-HK" sz="1200" dirty="0"/>
              <a:t> (2015)</a:t>
            </a:r>
          </a:p>
        </p:txBody>
      </p:sp>
      <p:pic>
        <p:nvPicPr>
          <p:cNvPr id="7" name="Graphic 6" descr="Back RTL">
            <a:hlinkClick r:id="rId6" action="ppaction://hlinksldjump"/>
            <a:extLst>
              <a:ext uri="{FF2B5EF4-FFF2-40B4-BE49-F238E27FC236}">
                <a16:creationId xmlns:a16="http://schemas.microsoft.com/office/drawing/2014/main" id="{05C765FC-B137-489E-B5E4-424604DE8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97860" y="5743938"/>
            <a:ext cx="315639" cy="3156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DBDF2-08BC-406B-A406-1323C29CC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083" y="2360000"/>
            <a:ext cx="4546974" cy="293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2D3DF9-7324-488B-B24E-B0270C7B848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912175" y="905933"/>
            <a:ext cx="6399654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1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0531F-9BE3-44F2-8530-C295E7A3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頭頂</a:t>
            </a:r>
            <a:r>
              <a:rPr lang="en-HK" altLang="zh-TW" sz="4000" dirty="0"/>
              <a:t>(crown)</a:t>
            </a:r>
            <a:br>
              <a:rPr lang="en-HK" altLang="zh-TW" sz="4000" dirty="0"/>
            </a:br>
            <a:endParaRPr lang="en-HK" sz="4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47AF2-E380-4A70-A4F4-237BFEC7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zh-TW" altLang="en-US" dirty="0"/>
              <a:t>位於頭部的最高點</a:t>
            </a:r>
            <a:endParaRPr lang="en-HK" dirty="0"/>
          </a:p>
          <a:p>
            <a:endParaRPr lang="en-H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D7D11-B492-4310-8D92-DC841162B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172" y="643466"/>
            <a:ext cx="5265109" cy="522562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CF30C0-9394-4459-976E-2AA223FB12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ack">
            <a:hlinkClick r:id="rId3" action="ppaction://hlinksldjump"/>
            <a:extLst>
              <a:ext uri="{FF2B5EF4-FFF2-40B4-BE49-F238E27FC236}">
                <a16:creationId xmlns:a16="http://schemas.microsoft.com/office/drawing/2014/main" id="{61EED712-6DCD-47B4-A49E-F1228336D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3564" y="5677744"/>
            <a:ext cx="352216" cy="35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66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78ECF-8322-45DD-8103-FA5C6F85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400" dirty="0">
                <a:solidFill>
                  <a:srgbClr val="FFFFFF"/>
                </a:solidFill>
              </a:rPr>
              <a:t>建立正確的</a:t>
            </a:r>
            <a:r>
              <a:rPr lang="en-HK" altLang="zh-TW" sz="4400" dirty="0">
                <a:solidFill>
                  <a:srgbClr val="FFFFFF"/>
                </a:solidFill>
              </a:rPr>
              <a:t/>
            </a:r>
            <a:br>
              <a:rPr lang="en-HK" altLang="zh-TW" sz="4400" dirty="0">
                <a:solidFill>
                  <a:srgbClr val="FFFFFF"/>
                </a:solidFill>
              </a:rPr>
            </a:br>
            <a:r>
              <a:rPr lang="zh-TW" altLang="en-US" sz="4400" dirty="0">
                <a:solidFill>
                  <a:srgbClr val="FFFFFF"/>
                </a:solidFill>
              </a:rPr>
              <a:t>歌唱姿勢</a:t>
            </a: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DBB97C-8AE0-4AA9-B156-9FA2CDA82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781" y="640080"/>
            <a:ext cx="4838775" cy="557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4887B3-0077-4EB3-B4DC-DD2E4B770187}"/>
              </a:ext>
            </a:extLst>
          </p:cNvPr>
          <p:cNvSpPr txBox="1"/>
          <p:nvPr/>
        </p:nvSpPr>
        <p:spPr>
          <a:xfrm>
            <a:off x="9585943" y="6246911"/>
            <a:ext cx="2507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Bickel (2017)</a:t>
            </a:r>
          </a:p>
        </p:txBody>
      </p:sp>
    </p:spTree>
    <p:extLst>
      <p:ext uri="{BB962C8B-B14F-4D97-AF65-F5344CB8AC3E}">
        <p14:creationId xmlns:p14="http://schemas.microsoft.com/office/powerpoint/2010/main" val="274082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2FCB2-4800-4FEA-9553-0DF1E23E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4000" dirty="0">
                <a:solidFill>
                  <a:srgbClr val="FFFFFF"/>
                </a:solidFill>
              </a:rPr>
              <a:t>正確的歌唱姿勢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8268" y="2344202"/>
            <a:ext cx="548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3843-FBC4-4A88-B3A9-3F322B3F0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505068"/>
            <a:ext cx="5977937" cy="3734863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Calibri" panose="020F0502020204030204" pitchFamily="34" charset="0"/>
              <a:buChar char="§"/>
            </a:pPr>
            <a:r>
              <a:rPr lang="zh-TW" altLang="en-US" sz="1800" dirty="0">
                <a:solidFill>
                  <a:srgbClr val="FFFFFF"/>
                </a:solidFill>
              </a:rPr>
              <a:t>有彈性和能量</a:t>
            </a:r>
            <a:endParaRPr lang="en-US" altLang="zh-TW" sz="18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r>
              <a:rPr lang="zh-TW" altLang="en-US" sz="1800" dirty="0">
                <a:solidFill>
                  <a:srgbClr val="FFFFFF"/>
                </a:solidFill>
              </a:rPr>
              <a:t>頸部放鬆</a:t>
            </a:r>
            <a:endParaRPr lang="en-US" altLang="zh-TW" sz="18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r>
              <a:rPr lang="zh-TW" altLang="en-US" sz="1800" dirty="0">
                <a:solidFill>
                  <a:srgbClr val="FFFFFF"/>
                </a:solidFill>
              </a:rPr>
              <a:t>伸展的脊柱</a:t>
            </a:r>
            <a:endParaRPr lang="en-US" altLang="zh-TW" sz="18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r>
              <a:rPr lang="zh-TW" altLang="en-US" sz="1800" dirty="0">
                <a:solidFill>
                  <a:srgbClr val="FFFFFF"/>
                </a:solidFill>
              </a:rPr>
              <a:t>保持保持適當的頭頂準線</a:t>
            </a:r>
            <a:endParaRPr lang="en-US" altLang="zh-TW" sz="18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r>
              <a:rPr lang="zh-TW" altLang="en-US" sz="1800" dirty="0">
                <a:solidFill>
                  <a:srgbClr val="FFFFFF"/>
                </a:solidFill>
              </a:rPr>
              <a:t>氣息能胸骨保持提昇及肋骨擴張</a:t>
            </a:r>
            <a:endParaRPr lang="en-US" altLang="zh-TW" sz="18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r>
              <a:rPr lang="zh-TW" altLang="en-US" sz="1800" dirty="0">
                <a:solidFill>
                  <a:srgbClr val="FFFFFF"/>
                </a:solidFill>
              </a:rPr>
              <a:t>手臂自然下垂，或托著樂譜時輕微伸展離開身體</a:t>
            </a:r>
            <a:endParaRPr lang="en-HK" altLang="zh-TW" sz="18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endParaRPr lang="en-HK" altLang="zh-TW" sz="18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endParaRPr lang="en-US" altLang="zh-TW" sz="1800" dirty="0">
              <a:solidFill>
                <a:srgbClr val="FFFFFF"/>
              </a:solidFill>
            </a:endParaRPr>
          </a:p>
          <a:p>
            <a:pPr>
              <a:buFont typeface="Calibri" panose="020F0502020204030204" pitchFamily="34" charset="0"/>
              <a:buChar char="§"/>
            </a:pPr>
            <a:endParaRPr lang="en-US" altLang="zh-TW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2C3E5-CD9E-43B1-8BDA-AB49CA6B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82" y="1184712"/>
            <a:ext cx="3294253" cy="4466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F5A48-6869-4A5F-8CE7-A01DCFD76B57}"/>
              </a:ext>
            </a:extLst>
          </p:cNvPr>
          <p:cNvSpPr txBox="1"/>
          <p:nvPr/>
        </p:nvSpPr>
        <p:spPr>
          <a:xfrm>
            <a:off x="10382865" y="6327058"/>
            <a:ext cx="1163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200" dirty="0"/>
              <a:t>Bickel (2017)</a:t>
            </a:r>
          </a:p>
        </p:txBody>
      </p:sp>
      <p:pic>
        <p:nvPicPr>
          <p:cNvPr id="11" name="Graphic 10" descr="Back">
            <a:hlinkClick r:id="rId3" action="ppaction://hlinksldjump"/>
            <a:extLst>
              <a:ext uri="{FF2B5EF4-FFF2-40B4-BE49-F238E27FC236}">
                <a16:creationId xmlns:a16="http://schemas.microsoft.com/office/drawing/2014/main" id="{697363BF-DCEC-4803-9709-0C0D5BB83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06737" y="6176963"/>
            <a:ext cx="345245" cy="3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00C1-A290-4C3C-881F-02C719EC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腹式呼吸</a:t>
            </a:r>
            <a:endParaRPr lang="en-HK" sz="4000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0BED24ED-CB46-4F3B-B982-D766EC1B0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580" y="1903822"/>
            <a:ext cx="4669399" cy="3428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F83BF1-A86F-402F-9820-A80433CAFE39}"/>
              </a:ext>
            </a:extLst>
          </p:cNvPr>
          <p:cNvSpPr/>
          <p:nvPr/>
        </p:nvSpPr>
        <p:spPr>
          <a:xfrm>
            <a:off x="4586861" y="5687795"/>
            <a:ext cx="4722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/>
              <a:t>By John Pierce - Own work, CC0, https://commons.wikimedia.org/w/index.php?curid=4850963</a:t>
            </a:r>
          </a:p>
        </p:txBody>
      </p:sp>
      <p:pic>
        <p:nvPicPr>
          <p:cNvPr id="8" name="Graphic 7" descr="Video camera">
            <a:hlinkClick r:id="rId3"/>
            <a:extLst>
              <a:ext uri="{FF2B5EF4-FFF2-40B4-BE49-F238E27FC236}">
                <a16:creationId xmlns:a16="http://schemas.microsoft.com/office/drawing/2014/main" id="{D7DD0BF7-306F-451A-8357-D58C02AE5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63648" y="46922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292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3F2441"/>
      </a:dk2>
      <a:lt2>
        <a:srgbClr val="E2E8E8"/>
      </a:lt2>
      <a:accent1>
        <a:srgbClr val="E33A2D"/>
      </a:accent1>
      <a:accent2>
        <a:srgbClr val="D11B5A"/>
      </a:accent2>
      <a:accent3>
        <a:srgbClr val="E32DB8"/>
      </a:accent3>
      <a:accent4>
        <a:srgbClr val="B11BD1"/>
      </a:accent4>
      <a:accent5>
        <a:srgbClr val="772DE3"/>
      </a:accent5>
      <a:accent6>
        <a:srgbClr val="4547DA"/>
      </a:accent6>
      <a:hlink>
        <a:srgbClr val="329097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1060</Words>
  <Application>Microsoft Office PowerPoint</Application>
  <PresentationFormat>寬螢幕</PresentationFormat>
  <Paragraphs>224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1" baseType="lpstr">
      <vt:lpstr>DengXian</vt:lpstr>
      <vt:lpstr>新細明體</vt:lpstr>
      <vt:lpstr>新細明體</vt:lpstr>
      <vt:lpstr>Calibri</vt:lpstr>
      <vt:lpstr>Calibri Light</vt:lpstr>
      <vt:lpstr>Times New Roman</vt:lpstr>
      <vt:lpstr>Wingdings</vt:lpstr>
      <vt:lpstr>RetrospectVTI</vt:lpstr>
      <vt:lpstr>聲樂導論 如何發聲及保護聲線的技巧</vt:lpstr>
      <vt:lpstr>美好的歌唱－bel canto（美聲唱法）</vt:lpstr>
      <vt:lpstr>1. 氣息支持 (breath support)的特點 </vt:lpstr>
      <vt:lpstr>正確的姿勢</vt:lpstr>
      <vt:lpstr>PowerPoint 簡報</vt:lpstr>
      <vt:lpstr>頭頂(crown) </vt:lpstr>
      <vt:lpstr>建立正確的 歌唱姿勢</vt:lpstr>
      <vt:lpstr>正確的歌唱姿勢</vt:lpstr>
      <vt:lpstr>腹式呼吸</vt:lpstr>
      <vt:lpstr>歌唱時腹式呼吸的感覺</vt:lpstr>
      <vt:lpstr>氣息支持 (breath support)的特點 </vt:lpstr>
      <vt:lpstr>2. 音源 </vt:lpstr>
      <vt:lpstr>提供適當的氣壓</vt:lpstr>
      <vt:lpstr>3. 共鳴腔</vt:lpstr>
      <vt:lpstr>聲道的型狀影響共鳴</vt:lpstr>
      <vt:lpstr>聲道型狀因應各個不同母音的變化</vt:lpstr>
      <vt:lpstr>舌母音練習</vt:lpstr>
      <vt:lpstr>唇母音練習</vt:lpstr>
      <vt:lpstr>共鳴的特點</vt:lpstr>
      <vt:lpstr>吐字技巧</vt:lpstr>
      <vt:lpstr>吐字技巧</vt:lpstr>
      <vt:lpstr>Ave Verum Corpus            Mozart (1756-1791)</vt:lpstr>
      <vt:lpstr>以廣東話詠唱禮儀聖樂</vt:lpstr>
      <vt:lpstr>PowerPoint 簡報</vt:lpstr>
      <vt:lpstr>歌詞誦讀練習</vt:lpstr>
      <vt:lpstr>持之以恆的練習</vt:lpstr>
      <vt:lpstr>音階練習例子 </vt:lpstr>
      <vt:lpstr>保護聲線</vt:lpstr>
      <vt:lpstr>音域</vt:lpstr>
      <vt:lpstr>音樂修養</vt:lpstr>
      <vt:lpstr>美聲唱法：氣之上的唱法</vt:lpstr>
      <vt:lpstr>上主天主用地上的灰土形成了人，在他鼻孔內吹了一口生氣，人就成了個有靈的生物。（創2：7）</vt:lpstr>
      <vt:lpstr>參考資料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聲樂導論 如何發聲及保護聲線的技巧</dc:title>
  <dc:creator>Angela Choy</dc:creator>
  <cp:lastModifiedBy>Maria Tam</cp:lastModifiedBy>
  <cp:revision>79</cp:revision>
  <cp:lastPrinted>2019-09-20T08:07:37Z</cp:lastPrinted>
  <dcterms:created xsi:type="dcterms:W3CDTF">2019-09-13T08:40:18Z</dcterms:created>
  <dcterms:modified xsi:type="dcterms:W3CDTF">2019-09-20T08:08:15Z</dcterms:modified>
</cp:coreProperties>
</file>